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6" r:id="rId4"/>
    <p:sldId id="264" r:id="rId5"/>
    <p:sldId id="262" r:id="rId6"/>
    <p:sldId id="257" r:id="rId7"/>
    <p:sldId id="256" r:id="rId8"/>
    <p:sldId id="258" r:id="rId9"/>
    <p:sldId id="259" r:id="rId10"/>
    <p:sldId id="263" r:id="rId11"/>
    <p:sldId id="261" r:id="rId12"/>
    <p:sldId id="267" r:id="rId13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8F8F-18AB-40ED-9EFC-91C05EE50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03DC0-E0AA-473A-BC1D-1A15A47ED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96DBF-D378-4140-8A2E-0DDA0278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4EDA-08B1-4B18-A65A-4DE6645D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A9DF-B825-4125-92DA-27435287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868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B9A8-B3C5-4EDD-814B-E3BF3301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E8E62-6D0A-4857-9980-D1F041932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7C739-2464-49AA-B498-F4DD4F02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208DD-D9D7-4E3B-B7C5-0EBC480A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A0B8C-B4F9-4359-B2E8-19EA29D5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8733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DE44C8-6902-4C44-B0EF-80B03559D0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014BB-86E1-4F4C-8FC6-147DABA17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F015B-5A8A-4995-A0F1-F9E35027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D11A-6520-449B-98B6-D7D5EF70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5BD35-426C-4F87-9C47-E26C275A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54459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A98B-A28B-474C-A738-C09296F9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669DB-AA29-4CF1-8903-E58BDE885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3A38C-CAE7-4D01-A9CF-E56D64CB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C6338-676E-450A-996E-6C04E29E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8D0D4-437F-46B8-95BE-714A4705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5635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7664-4623-4CB8-A61C-4B802C7A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0FA6D-61C8-4B23-B505-C40A411A3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6162-5B46-4385-A139-9A0F1979F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61416-F2A9-4869-826C-E38FEF3C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0A16-52E0-4231-81BC-D668BD331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4730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A141C-0FFB-4BF0-8557-01C40E2B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968B-3F8A-48A3-8D31-2B64F2E46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B4781-978B-40A8-B421-A6E5DD599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049E-54E6-4DF1-90BF-9E241951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686C9-2A14-45B6-8517-B31AC7E3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7AF78-3D8F-4E16-B1E6-7C839E1F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7689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393D3-2B2B-4BE8-A397-0DA98BBE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12B65-C620-4B05-959B-7C4A91AC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43E2E-4AF2-4435-8E3D-B79DA5FE7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00998-7195-4EDB-BCB2-508D2F114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73A7B6-CF04-42EF-A9C1-495A5B9A2E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29D262-DE4A-4AB2-9244-DAB08152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E6354-99EB-4349-9954-89EE1827D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B18CB-9E15-4608-A8FC-E5231AD5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02728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CBCE-3A47-4F41-A7C8-462E598D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A6263-E97D-445F-9BA7-8ED76255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938CA-8546-4C24-8EF1-E0B2B7A5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2CFDA-AEC2-403D-8B68-62CACD57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9496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896C1-6793-45F2-83E7-FD67E94E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18636-D8D3-4440-9363-543799487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C3E98-53C6-4C80-8F0A-BD497A7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9413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5E5E-AF70-4FBC-82D0-0A0D5197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EE16-E62A-4B90-8AAF-A5F5731E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0CE38-A9C6-4CF4-BA4D-3D3AB8C82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059BC-C61E-49AA-B0E0-79177E89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1D6EA-5DA2-4BC0-9A4C-E22D36CA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03483-695B-4C33-9952-76BE50F5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1601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B3D7-3A17-4A1B-9FC1-70BB8682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97E6A0-ED71-46C8-9741-986BCE1A4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23A95-A5F3-4C26-B0D4-6AE8F60BD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AFCDB-229A-48E4-AF80-4006959E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FDFE6-0EFE-49DE-85A0-26F79F03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3B822-4E1A-40D3-A844-E503357C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263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FB04D-C5D3-498E-A1E0-62972B83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8D391-3CBA-42A0-AF1E-BCFB1712C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57C8-B3B0-40AE-A873-8ACD3F531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490DA-3D73-4ECC-83A6-B21B67CD2E36}" type="datetimeFigureOut">
              <a:rPr lang="ar-IQ" smtClean="0"/>
              <a:t>13/08/1441</a:t>
            </a:fld>
            <a:endParaRPr lang="ar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F0914-0114-4EF9-81A8-F381FF57D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2BBB3-8BD3-4133-A2FC-C4C91C8CD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0807-9465-4EB4-9385-D1F2326DACE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0352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microsoft.com/office/2007/relationships/media" Target="../media/media7.m4a"/><Relationship Id="rId7" Type="http://schemas.microsoft.com/office/2007/relationships/media" Target="../media/media9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4.png"/><Relationship Id="rId5" Type="http://schemas.microsoft.com/office/2007/relationships/media" Target="../media/media8.m4a"/><Relationship Id="rId10" Type="http://schemas.openxmlformats.org/officeDocument/2006/relationships/image" Target="../media/image5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0D08-26B9-4BB2-9082-4A37988D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0374"/>
            <a:ext cx="10515600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/>
              <a:t> </a:t>
            </a:r>
            <a:br>
              <a:rPr lang="ar-IQ" dirty="0"/>
            </a:br>
            <a:r>
              <a:rPr lang="ar-IQ" sz="6000" dirty="0">
                <a:solidFill>
                  <a:srgbClr val="7030A0"/>
                </a:solidFill>
              </a:rPr>
              <a:t>دورة إدارة وتصنيف المجلات-المستوى الاول</a:t>
            </a:r>
            <a:br>
              <a:rPr lang="en-US" dirty="0"/>
            </a:br>
            <a:r>
              <a:rPr lang="ar-IQ" dirty="0"/>
              <a:t>برعاية جامعة كويا والشبكة السويدية العراقية </a:t>
            </a:r>
            <a:r>
              <a:rPr lang="ar-IQ" dirty="0" err="1"/>
              <a:t>وريكة</a:t>
            </a:r>
            <a:r>
              <a:rPr lang="ar-IQ" dirty="0"/>
              <a:t> لتصنيف وإدارة المجلات</a:t>
            </a:r>
            <a:br>
              <a:rPr lang="en-US" dirty="0"/>
            </a:br>
            <a:r>
              <a:rPr lang="en-US" dirty="0"/>
              <a:t>28-3-2020</a:t>
            </a:r>
            <a:endParaRPr lang="ar-IQ" dirty="0">
              <a:solidFill>
                <a:srgbClr val="00B05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D3632-9A77-4CFA-8F85-CECC31CBB6A5}"/>
              </a:ext>
            </a:extLst>
          </p:cNvPr>
          <p:cNvSpPr txBox="1">
            <a:spLocks/>
          </p:cNvSpPr>
          <p:nvPr/>
        </p:nvSpPr>
        <p:spPr>
          <a:xfrm>
            <a:off x="838200" y="37071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IQ" dirty="0">
                <a:solidFill>
                  <a:srgbClr val="0070C0"/>
                </a:solidFill>
              </a:rPr>
              <a:t>اعداد</a:t>
            </a:r>
          </a:p>
          <a:p>
            <a:pPr algn="ctr"/>
            <a:r>
              <a:rPr lang="ar-IQ" dirty="0">
                <a:solidFill>
                  <a:srgbClr val="0070C0"/>
                </a:solidFill>
              </a:rPr>
              <a:t>الدكتور عزيز إبراهيم عبدالله</a:t>
            </a:r>
          </a:p>
        </p:txBody>
      </p:sp>
    </p:spTree>
    <p:extLst>
      <p:ext uri="{BB962C8B-B14F-4D97-AF65-F5344CB8AC3E}">
        <p14:creationId xmlns:p14="http://schemas.microsoft.com/office/powerpoint/2010/main" val="229481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8541-BFC8-4577-961E-FAE8F3080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11F67-A887-4063-9C63-63713565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BD31B-5967-4670-A01A-0B4049D4A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"/>
          <a:stretch/>
        </p:blipFill>
        <p:spPr>
          <a:xfrm>
            <a:off x="773546" y="0"/>
            <a:ext cx="10580254" cy="6732000"/>
          </a:xfrm>
          <a:prstGeom prst="rect">
            <a:avLst/>
          </a:prstGeom>
        </p:spPr>
      </p:pic>
      <p:pic>
        <p:nvPicPr>
          <p:cNvPr id="7" name="corresponding author">
            <a:hlinkClick r:id="" action="ppaction://media"/>
            <a:extLst>
              <a:ext uri="{FF2B5EF4-FFF2-40B4-BE49-F238E27FC236}">
                <a16:creationId xmlns:a16="http://schemas.microsoft.com/office/drawing/2014/main" id="{9BE7553A-D994-4105-B9BE-794CF37DE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page 2 header">
            <a:hlinkClick r:id="" action="ppaction://media"/>
            <a:extLst>
              <a:ext uri="{FF2B5EF4-FFF2-40B4-BE49-F238E27FC236}">
                <a16:creationId xmlns:a16="http://schemas.microsoft.com/office/drawing/2014/main" id="{DA5A706D-DF0B-4C7D-BF21-F4B669F756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6294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2B65-2E19-420D-A950-170F4D10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ar-IQ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08E36-6A2C-4431-8A2E-267419984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Schulte, K. A., &amp; Baron, C. (1989). Load and failure analyses of CFRP laminates by means of electrical resistivity measurements. Composites science and technology, 36(1), 63-76.‏</a:t>
            </a:r>
          </a:p>
          <a:p>
            <a:r>
              <a:rPr lang="en-US" dirty="0"/>
              <a:t>Khalifa, A., &amp; </a:t>
            </a:r>
            <a:r>
              <a:rPr lang="en-US" dirty="0" err="1"/>
              <a:t>Nanni</a:t>
            </a:r>
            <a:r>
              <a:rPr lang="en-US" dirty="0"/>
              <a:t>, A. (2000). Improving shear capacity of existing RC T-section beams using CFRP composites. Cement and Concrete Composites, 22(3), 165-174.‏</a:t>
            </a:r>
          </a:p>
          <a:p>
            <a:r>
              <a:rPr lang="en-US" dirty="0" err="1"/>
              <a:t>Spadea</a:t>
            </a:r>
            <a:r>
              <a:rPr lang="en-US" dirty="0"/>
              <a:t>, G., </a:t>
            </a:r>
            <a:r>
              <a:rPr lang="en-US" dirty="0" err="1"/>
              <a:t>Bencardino</a:t>
            </a:r>
            <a:r>
              <a:rPr lang="en-US" dirty="0"/>
              <a:t>, F., &amp; Swamy, R. N. (1998). Structural behavior of composite RC beams with externally bonded CFRP. Journal of Composites for Construction, 2(3), 132-137.‏</a:t>
            </a:r>
            <a:endParaRPr lang="ar-IQ" dirty="0"/>
          </a:p>
        </p:txBody>
      </p:sp>
      <p:pic>
        <p:nvPicPr>
          <p:cNvPr id="6" name="Refs.">
            <a:hlinkClick r:id="" action="ppaction://media"/>
            <a:extLst>
              <a:ext uri="{FF2B5EF4-FFF2-40B4-BE49-F238E27FC236}">
                <a16:creationId xmlns:a16="http://schemas.microsoft.com/office/drawing/2014/main" id="{226ABDBA-64EC-403A-A118-097F887C7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30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CB49-7AEC-4DE6-A386-B5584430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33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IQ" sz="7200" dirty="0"/>
              <a:t>شكرا لحسن اصغائكم</a:t>
            </a:r>
          </a:p>
        </p:txBody>
      </p:sp>
    </p:spTree>
    <p:extLst>
      <p:ext uri="{BB962C8B-B14F-4D97-AF65-F5344CB8AC3E}">
        <p14:creationId xmlns:p14="http://schemas.microsoft.com/office/powerpoint/2010/main" val="84351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85C013-8A23-4F1D-8C6B-5CCC03EC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8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F657-471F-4E53-BEE1-AC4485C2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ar-IQ" sz="5400" dirty="0"/>
              <a:t>شكر وتقدير للجهات الراعية للدورة</a:t>
            </a:r>
            <a:br>
              <a:rPr lang="ar-IQ" sz="5400" dirty="0"/>
            </a:br>
            <a:r>
              <a:rPr lang="ar-IQ" sz="5400" dirty="0">
                <a:solidFill>
                  <a:srgbClr val="00B0F0"/>
                </a:solidFill>
              </a:rPr>
              <a:t>-جامعة كويا</a:t>
            </a:r>
            <a:br>
              <a:rPr lang="ar-IQ" sz="5400" dirty="0"/>
            </a:br>
            <a:r>
              <a:rPr lang="ar-IQ" sz="5400" dirty="0">
                <a:solidFill>
                  <a:srgbClr val="00B050"/>
                </a:solidFill>
              </a:rPr>
              <a:t>-الشبكة السويدية العراقية</a:t>
            </a:r>
            <a:br>
              <a:rPr lang="ar-IQ" sz="5400" dirty="0"/>
            </a:br>
            <a:r>
              <a:rPr lang="ar-IQ" sz="5400" dirty="0">
                <a:solidFill>
                  <a:srgbClr val="7030A0"/>
                </a:solidFill>
              </a:rPr>
              <a:t>-قاعدة بيانات </a:t>
            </a:r>
            <a:r>
              <a:rPr lang="ar-IQ" sz="5400" dirty="0" err="1">
                <a:solidFill>
                  <a:srgbClr val="7030A0"/>
                </a:solidFill>
              </a:rPr>
              <a:t>ريكة</a:t>
            </a:r>
            <a:r>
              <a:rPr lang="ar-IQ" sz="5400" dirty="0">
                <a:solidFill>
                  <a:srgbClr val="7030A0"/>
                </a:solidFill>
              </a:rPr>
              <a:t> العالمية  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  <a:br>
              <a:rPr lang="ar-IQ" sz="5400" dirty="0"/>
            </a:br>
            <a:r>
              <a:rPr lang="en-US" sz="5400" dirty="0">
                <a:solidFill>
                  <a:srgbClr val="7030A0"/>
                </a:solidFill>
              </a:rPr>
              <a:t>RIKE</a:t>
            </a:r>
            <a:r>
              <a:rPr lang="ar-IQ" sz="5400" dirty="0"/>
              <a:t> </a:t>
            </a:r>
            <a:br>
              <a:rPr lang="ar-IQ" sz="5400" dirty="0"/>
            </a:br>
            <a:r>
              <a:rPr lang="ar-IQ" sz="5400" dirty="0" err="1">
                <a:solidFill>
                  <a:srgbClr val="7030A0"/>
                </a:solidFill>
              </a:rPr>
              <a:t>لادارة</a:t>
            </a:r>
            <a:r>
              <a:rPr lang="ar-IQ" sz="5400" dirty="0">
                <a:solidFill>
                  <a:srgbClr val="7030A0"/>
                </a:solidFill>
              </a:rPr>
              <a:t> وتصنيف المجلات</a:t>
            </a:r>
          </a:p>
        </p:txBody>
      </p:sp>
    </p:spTree>
    <p:extLst>
      <p:ext uri="{BB962C8B-B14F-4D97-AF65-F5344CB8AC3E}">
        <p14:creationId xmlns:p14="http://schemas.microsoft.com/office/powerpoint/2010/main" val="423830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0D08-26B9-4BB2-9082-4A37988D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0374"/>
            <a:ext cx="10515600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/>
              <a:t> </a:t>
            </a:r>
            <a:br>
              <a:rPr lang="ar-IQ" dirty="0"/>
            </a:br>
            <a:r>
              <a:rPr lang="ar-IQ" dirty="0"/>
              <a:t>دورة إدارة وتصنيف المجلات-المستوى الاول</a:t>
            </a:r>
            <a:br>
              <a:rPr lang="en-US" dirty="0"/>
            </a:br>
            <a:r>
              <a:rPr lang="ar-IQ" dirty="0"/>
              <a:t>المحاضرة الاولى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28-3-2020</a:t>
            </a:r>
            <a:br>
              <a:rPr lang="en-US" dirty="0"/>
            </a:br>
            <a:r>
              <a:rPr lang="ar-IQ" dirty="0">
                <a:solidFill>
                  <a:srgbClr val="00B050"/>
                </a:solidFill>
              </a:rPr>
              <a:t>قالب المجلة للنشر النهائي و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Bibliographic Information</a:t>
            </a:r>
            <a:endParaRPr lang="ar-IQ" dirty="0">
              <a:solidFill>
                <a:srgbClr val="00B05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D3632-9A77-4CFA-8F85-CECC31CBB6A5}"/>
              </a:ext>
            </a:extLst>
          </p:cNvPr>
          <p:cNvSpPr txBox="1">
            <a:spLocks/>
          </p:cNvSpPr>
          <p:nvPr/>
        </p:nvSpPr>
        <p:spPr>
          <a:xfrm>
            <a:off x="838200" y="37071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IQ" dirty="0">
                <a:solidFill>
                  <a:srgbClr val="0070C0"/>
                </a:solidFill>
              </a:rPr>
              <a:t>اعداد</a:t>
            </a:r>
          </a:p>
          <a:p>
            <a:pPr algn="ctr"/>
            <a:r>
              <a:rPr lang="ar-IQ" dirty="0">
                <a:solidFill>
                  <a:srgbClr val="0070C0"/>
                </a:solidFill>
              </a:rPr>
              <a:t>الدكتور عزيز إبراهيم عبدالله</a:t>
            </a:r>
          </a:p>
        </p:txBody>
      </p:sp>
    </p:spTree>
    <p:extLst>
      <p:ext uri="{BB962C8B-B14F-4D97-AF65-F5344CB8AC3E}">
        <p14:creationId xmlns:p14="http://schemas.microsoft.com/office/powerpoint/2010/main" val="2455434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DBDB-ACC4-4F98-AC23-7F0D6210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59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ar-IQ" sz="4800" dirty="0">
                <a:solidFill>
                  <a:srgbClr val="00B050"/>
                </a:solidFill>
              </a:rPr>
              <a:t>في الصفحات التالية </a:t>
            </a:r>
            <a:br>
              <a:rPr lang="ar-IQ" sz="4800" dirty="0">
                <a:solidFill>
                  <a:srgbClr val="00B050"/>
                </a:solidFill>
              </a:rPr>
            </a:br>
            <a:r>
              <a:rPr lang="ar-IQ" sz="4800" dirty="0">
                <a:solidFill>
                  <a:srgbClr val="00B050"/>
                </a:solidFill>
              </a:rPr>
              <a:t>يرجى الضغط على صورة مكبر الصوت للاستماع الى الملف الصوتي</a:t>
            </a:r>
          </a:p>
        </p:txBody>
      </p:sp>
    </p:spTree>
    <p:extLst>
      <p:ext uri="{BB962C8B-B14F-4D97-AF65-F5344CB8AC3E}">
        <p14:creationId xmlns:p14="http://schemas.microsoft.com/office/powerpoint/2010/main" val="229979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E193-8917-4917-8955-1CE80E2A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41234" cy="1941977"/>
          </a:xfrm>
        </p:spPr>
        <p:txBody>
          <a:bodyPr>
            <a:normAutofit fontScale="90000"/>
          </a:bodyPr>
          <a:lstStyle/>
          <a:p>
            <a:pPr algn="ctr"/>
            <a:r>
              <a:rPr lang="ar-IQ" dirty="0"/>
              <a:t>هنا تظهر جميع محتويات الصفحة الأولى </a:t>
            </a:r>
            <a:br>
              <a:rPr lang="ar-IQ" dirty="0"/>
            </a:br>
            <a:r>
              <a:rPr lang="ar-IQ" dirty="0"/>
              <a:t>والتي سيتم شرحها في الصفحات اللاحقة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958F-40DD-49BD-9FDD-D982698F0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BF9F8-28EA-4F73-98F8-B872F7AA8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9895" y="0"/>
            <a:ext cx="4522105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0A7966-D13D-455F-ADDF-D9D8B7AB5C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" y="70339"/>
            <a:ext cx="12123580" cy="6120000"/>
          </a:xfrm>
          <a:prstGeom prst="rect">
            <a:avLst/>
          </a:prstGeom>
        </p:spPr>
      </p:pic>
      <p:pic>
        <p:nvPicPr>
          <p:cNvPr id="2" name="Journal Header">
            <a:hlinkClick r:id="" action="ppaction://media"/>
            <a:extLst>
              <a:ext uri="{FF2B5EF4-FFF2-40B4-BE49-F238E27FC236}">
                <a16:creationId xmlns:a16="http://schemas.microsoft.com/office/drawing/2014/main" id="{E24D2696-24B2-440A-AF07-B28DAE741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13236" y="453877"/>
            <a:ext cx="609600" cy="609600"/>
          </a:xfrm>
          <a:prstGeom prst="rect">
            <a:avLst/>
          </a:prstGeom>
        </p:spPr>
      </p:pic>
      <p:pic>
        <p:nvPicPr>
          <p:cNvPr id="3" name="image">
            <a:hlinkClick r:id="" action="ppaction://media"/>
            <a:extLst>
              <a:ext uri="{FF2B5EF4-FFF2-40B4-BE49-F238E27FC236}">
                <a16:creationId xmlns:a16="http://schemas.microsoft.com/office/drawing/2014/main" id="{6BE55305-1F76-4F1F-9969-ADDC12900E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30548" y="2055056"/>
            <a:ext cx="609600" cy="609600"/>
          </a:xfrm>
          <a:prstGeom prst="rect">
            <a:avLst/>
          </a:prstGeom>
        </p:spPr>
      </p:pic>
      <p:pic>
        <p:nvPicPr>
          <p:cNvPr id="5" name="how to cite">
            <a:hlinkClick r:id="" action="ppaction://media"/>
            <a:extLst>
              <a:ext uri="{FF2B5EF4-FFF2-40B4-BE49-F238E27FC236}">
                <a16:creationId xmlns:a16="http://schemas.microsoft.com/office/drawing/2014/main" id="{4F7885D2-6272-49E9-8D41-196050A4535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0394" y="3883856"/>
            <a:ext cx="609600" cy="609600"/>
          </a:xfrm>
          <a:prstGeom prst="rect">
            <a:avLst/>
          </a:prstGeom>
        </p:spPr>
      </p:pic>
      <p:pic>
        <p:nvPicPr>
          <p:cNvPr id="6" name="Title">
            <a:hlinkClick r:id="" action="ppaction://media"/>
            <a:extLst>
              <a:ext uri="{FF2B5EF4-FFF2-40B4-BE49-F238E27FC236}">
                <a16:creationId xmlns:a16="http://schemas.microsoft.com/office/drawing/2014/main" id="{A8B0A5EA-03FA-4176-B383-C4EEED68C8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0" y="5009271"/>
            <a:ext cx="609600" cy="609600"/>
          </a:xfrm>
          <a:prstGeom prst="rect">
            <a:avLst/>
          </a:prstGeom>
        </p:spPr>
      </p:pic>
      <p:pic>
        <p:nvPicPr>
          <p:cNvPr id="7" name="Authors">
            <a:hlinkClick r:id="" action="ppaction://media"/>
            <a:extLst>
              <a:ext uri="{FF2B5EF4-FFF2-40B4-BE49-F238E27FC236}">
                <a16:creationId xmlns:a16="http://schemas.microsoft.com/office/drawing/2014/main" id="{2A8345BD-B1EF-4CBC-8F66-F5ED0DE2F7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6974" y="5310554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2A859B-7507-4847-BDFD-C17A8EF299DB}"/>
              </a:ext>
            </a:extLst>
          </p:cNvPr>
          <p:cNvSpPr txBox="1"/>
          <p:nvPr/>
        </p:nvSpPr>
        <p:spPr>
          <a:xfrm>
            <a:off x="2180492" y="4979966"/>
            <a:ext cx="4783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*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162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592030-8694-4E19-8C01-3D79FD5485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0" y="98473"/>
            <a:ext cx="12155461" cy="6228000"/>
          </a:xfrm>
          <a:prstGeom prst="rect">
            <a:avLst/>
          </a:prstGeom>
        </p:spPr>
      </p:pic>
      <p:pic>
        <p:nvPicPr>
          <p:cNvPr id="2" name="Abstract">
            <a:hlinkClick r:id="" action="ppaction://media"/>
            <a:extLst>
              <a:ext uri="{FF2B5EF4-FFF2-40B4-BE49-F238E27FC236}">
                <a16:creationId xmlns:a16="http://schemas.microsoft.com/office/drawing/2014/main" id="{C47AA778-13D2-4083-B545-298045530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3569" y="1984717"/>
            <a:ext cx="609600" cy="609600"/>
          </a:xfrm>
          <a:prstGeom prst="rect">
            <a:avLst/>
          </a:prstGeom>
        </p:spPr>
      </p:pic>
      <p:pic>
        <p:nvPicPr>
          <p:cNvPr id="3" name="Affilations">
            <a:hlinkClick r:id="" action="ppaction://media"/>
            <a:extLst>
              <a:ext uri="{FF2B5EF4-FFF2-40B4-BE49-F238E27FC236}">
                <a16:creationId xmlns:a16="http://schemas.microsoft.com/office/drawing/2014/main" id="{BE59F8C8-B6D8-4854-A59E-7C56B2F79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951" y="1981200"/>
            <a:ext cx="609600" cy="609600"/>
          </a:xfrm>
          <a:prstGeom prst="rect">
            <a:avLst/>
          </a:prstGeom>
        </p:spPr>
      </p:pic>
      <p:pic>
        <p:nvPicPr>
          <p:cNvPr id="5" name="Keywords">
            <a:hlinkClick r:id="" action="ppaction://media"/>
            <a:extLst>
              <a:ext uri="{FF2B5EF4-FFF2-40B4-BE49-F238E27FC236}">
                <a16:creationId xmlns:a16="http://schemas.microsoft.com/office/drawing/2014/main" id="{FD6DD81A-C73A-432C-BD64-9BA148D23D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8751" y="3411415"/>
            <a:ext cx="609600" cy="609600"/>
          </a:xfrm>
          <a:prstGeom prst="rect">
            <a:avLst/>
          </a:prstGeom>
        </p:spPr>
      </p:pic>
      <p:pic>
        <p:nvPicPr>
          <p:cNvPr id="6" name="History">
            <a:hlinkClick r:id="" action="ppaction://media"/>
            <a:extLst>
              <a:ext uri="{FF2B5EF4-FFF2-40B4-BE49-F238E27FC236}">
                <a16:creationId xmlns:a16="http://schemas.microsoft.com/office/drawing/2014/main" id="{74F02839-E1EC-45D3-808F-D5C63FBF23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982" y="529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E9D6-45D6-4B22-A447-3D399C64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BD896-6604-4BD9-A07E-50C502054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7CA1D-6612-4DCD-9366-1E0A218C07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DOI">
            <a:hlinkClick r:id="" action="ppaction://media"/>
            <a:extLst>
              <a:ext uri="{FF2B5EF4-FFF2-40B4-BE49-F238E27FC236}">
                <a16:creationId xmlns:a16="http://schemas.microsoft.com/office/drawing/2014/main" id="{EB28A95D-813C-4E1B-9658-84CAEF642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8332" y="1385888"/>
            <a:ext cx="609600" cy="609600"/>
          </a:xfrm>
          <a:prstGeom prst="rect">
            <a:avLst/>
          </a:prstGeom>
        </p:spPr>
      </p:pic>
      <p:pic>
        <p:nvPicPr>
          <p:cNvPr id="6" name="Other Languge">
            <a:hlinkClick r:id="" action="ppaction://media"/>
            <a:extLst>
              <a:ext uri="{FF2B5EF4-FFF2-40B4-BE49-F238E27FC236}">
                <a16:creationId xmlns:a16="http://schemas.microsoft.com/office/drawing/2014/main" id="{360429D0-E3B9-4985-855D-8B7CCA07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5458" y="281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221</Words>
  <Application>Microsoft Office PowerPoint</Application>
  <PresentationFormat>Widescreen</PresentationFormat>
  <Paragraphs>15</Paragraphs>
  <Slides>12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  دورة إدارة وتصنيف المجلات-المستوى الاول برعاية جامعة كويا والشبكة السويدية العراقية وريكة لتصنيف وإدارة المجلات 28-3-2020</vt:lpstr>
      <vt:lpstr>PowerPoint Presentation</vt:lpstr>
      <vt:lpstr>شكر وتقدير للجهات الراعية للدورة -جامعة كويا -الشبكة السويدية العراقية -قاعدة بيانات ريكة العالمية    RIKE  لادارة وتصنيف المجلات</vt:lpstr>
      <vt:lpstr>  دورة إدارة وتصنيف المجلات-المستوى الاول المحاضرة الاولى   28-3-2020 قالب المجلة للنشر النهائي و  Bibliographic Information</vt:lpstr>
      <vt:lpstr>في الصفحات التالية  يرجى الضغط على صورة مكبر الصوت للاستماع الى الملف الصوتي</vt:lpstr>
      <vt:lpstr>هنا تظهر جميع محتويات الصفحة الأولى  والتي سيتم شرحها في الصفحات اللاحقة</vt:lpstr>
      <vt:lpstr>PowerPoint Presentation</vt:lpstr>
      <vt:lpstr>PowerPoint Presentation</vt:lpstr>
      <vt:lpstr>PowerPoint Presentation</vt:lpstr>
      <vt:lpstr>PowerPoint Presentation</vt:lpstr>
      <vt:lpstr>References</vt:lpstr>
      <vt:lpstr>شكرا لحسن اصغائكم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TJES</dc:creator>
  <cp:lastModifiedBy>TJES</cp:lastModifiedBy>
  <cp:revision>19</cp:revision>
  <dcterms:created xsi:type="dcterms:W3CDTF">2020-03-09T19:52:52Z</dcterms:created>
  <dcterms:modified xsi:type="dcterms:W3CDTF">2020-04-06T14:16:52Z</dcterms:modified>
</cp:coreProperties>
</file>