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5" r:id="rId3"/>
    <p:sldId id="266" r:id="rId4"/>
    <p:sldId id="264" r:id="rId5"/>
    <p:sldId id="262" r:id="rId6"/>
    <p:sldId id="268" r:id="rId7"/>
    <p:sldId id="277" r:id="rId8"/>
    <p:sldId id="269" r:id="rId9"/>
    <p:sldId id="270" r:id="rId10"/>
    <p:sldId id="276" r:id="rId11"/>
    <p:sldId id="271" r:id="rId12"/>
    <p:sldId id="272" r:id="rId13"/>
    <p:sldId id="273" r:id="rId14"/>
    <p:sldId id="274" r:id="rId15"/>
    <p:sldId id="275" r:id="rId16"/>
    <p:sldId id="267" r:id="rId17"/>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78F8F-18AB-40ED-9EFC-91C05EE50D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06A03DC0-E0AA-473A-BC1D-1A15A47ED3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95896DBF-D378-4140-8A2E-0DDA02786D6E}"/>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E4C34EDA-08B1-4B18-A65A-4DE6645DBD4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2222A9DF-B825-4125-92DA-27435287A852}"/>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208684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AB9A8-B3C5-4EDD-814B-E3BF330124EB}"/>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C79E8E62-6D0A-4857-9980-D1F0419324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7327C739-2464-49AA-B498-F4DD4F0248B4}"/>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191208DD-D9D7-4E3B-B7C5-0EBC480A65E1}"/>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ACAA0B8C-B4F9-4359-B2E8-19EA29D57659}"/>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1787332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DE44C8-6902-4C44-B0EF-80B03559D0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F88014BB-86E1-4F4C-8FC6-147DABA1727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5E9F015B-5A8A-4995-A0F1-F9E35027F38F}"/>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8EA3D11A-6520-449B-98B6-D7D5EF70454F}"/>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00F5BD35-426C-4F87-9C47-E26C275AE704}"/>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354459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9A98B-A28B-474C-A738-C09296F9EAAF}"/>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27F669DB-AA29-4CF1-8903-E58BDE885BE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80D3A38C-CAE7-4D01-A9CF-E56D64CBAB77}"/>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23FC6338-676E-450A-996E-6C04E29E5683}"/>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D3E8D0D4-437F-46B8-95BE-714A4705AD40}"/>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375635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C7664-4623-4CB8-A61C-4B802C7AD7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0410FA6D-61C8-4B23-B505-C40A411A31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EB6162-5B46-4385-A139-9A0F1979F86B}"/>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5C261416-F2A9-4869-826C-E38FEF3C5338}"/>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17120A16-52E0-4231-81BC-D668BD331241}"/>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154730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A141C-0FFB-4BF0-8557-01C40E2B6EB4}"/>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920F968B-3F8A-48A3-8D31-2B64F2E469B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398B4781-978B-40A8-B421-A6E5DD5993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791C049E-54E6-4DF1-90BF-9E24195140B3}"/>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6" name="Footer Placeholder 5">
            <a:extLst>
              <a:ext uri="{FF2B5EF4-FFF2-40B4-BE49-F238E27FC236}">
                <a16:creationId xmlns:a16="http://schemas.microsoft.com/office/drawing/2014/main" id="{04E686C9-2A14-45B6-8517-B31AC7E33B8B}"/>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AD37AF78-3D8F-4E16-B1E6-7C839E1F3AD9}"/>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37689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93D3-2B2B-4BE8-A397-0DA98BBE39D6}"/>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2A112B65-C620-4B05-959B-7C4A91ACB9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6B43E2E-4AF2-4435-8E3D-B79DA5FE7C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DBC00998-7195-4EDB-BCB2-508D2F1144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E73A7B6-CF04-42EF-A9C1-495A5B9A2EA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F229D262-DE4A-4AB2-9244-DAB08152A166}"/>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8" name="Footer Placeholder 7">
            <a:extLst>
              <a:ext uri="{FF2B5EF4-FFF2-40B4-BE49-F238E27FC236}">
                <a16:creationId xmlns:a16="http://schemas.microsoft.com/office/drawing/2014/main" id="{A85E6354-99EB-4349-9954-89EE1827DB52}"/>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571B18CB-9E15-4608-A8FC-E5231AD5CA07}"/>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3027287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5CBCE-3A47-4F41-A7C8-462E598D88E6}"/>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02BA6263-E97D-445F-9BA7-8ED76255A165}"/>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4" name="Footer Placeholder 3">
            <a:extLst>
              <a:ext uri="{FF2B5EF4-FFF2-40B4-BE49-F238E27FC236}">
                <a16:creationId xmlns:a16="http://schemas.microsoft.com/office/drawing/2014/main" id="{456938CA-8546-4C24-8EF1-E0B2B7A5C47A}"/>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8F82CFDA-AEC2-403D-8B68-62CACD5761F7}"/>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249496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F896C1-6793-45F2-83E7-FD67E94E12DB}"/>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3" name="Footer Placeholder 2">
            <a:extLst>
              <a:ext uri="{FF2B5EF4-FFF2-40B4-BE49-F238E27FC236}">
                <a16:creationId xmlns:a16="http://schemas.microsoft.com/office/drawing/2014/main" id="{CB318636-D8D3-4440-9363-543799487CC7}"/>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AC6C3E98-53C6-4C80-8F0A-BD497A74EC03}"/>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2494139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95E5E-AF70-4FBC-82D0-0A0D5197D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7EB0EE16-E62A-4B90-8AAF-A5F5731EE5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61E0CE38-A9C6-4CF4-BA4D-3D3AB8C82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F1059BC-C61E-49AA-B0E0-79177E89E2B5}"/>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6" name="Footer Placeholder 5">
            <a:extLst>
              <a:ext uri="{FF2B5EF4-FFF2-40B4-BE49-F238E27FC236}">
                <a16:creationId xmlns:a16="http://schemas.microsoft.com/office/drawing/2014/main" id="{5871D6EA-5DA2-4BC0-9A4C-E22D36CA5ABE}"/>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7BF03483-695B-4C33-9952-76BE50F5FBE7}"/>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816015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8B3D7-3A17-4A1B-9FC1-70BB8682B9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8397E6A0-ED71-46C8-9741-986BCE1A42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CD323A95-A5F3-4C26-B0D4-6AE8F60BDB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DAFCDB-229A-48E4-AF80-4006959E515D}"/>
              </a:ext>
            </a:extLst>
          </p:cNvPr>
          <p:cNvSpPr>
            <a:spLocks noGrp="1"/>
          </p:cNvSpPr>
          <p:nvPr>
            <p:ph type="dt" sz="half" idx="10"/>
          </p:nvPr>
        </p:nvSpPr>
        <p:spPr/>
        <p:txBody>
          <a:bodyPr/>
          <a:lstStyle/>
          <a:p>
            <a:fld id="{0CA490DA-3D73-4ECC-83A6-B21B67CD2E36}" type="datetimeFigureOut">
              <a:rPr lang="ar-IQ" smtClean="0"/>
              <a:t>06/08/1441</a:t>
            </a:fld>
            <a:endParaRPr lang="ar-IQ"/>
          </a:p>
        </p:txBody>
      </p:sp>
      <p:sp>
        <p:nvSpPr>
          <p:cNvPr id="6" name="Footer Placeholder 5">
            <a:extLst>
              <a:ext uri="{FF2B5EF4-FFF2-40B4-BE49-F238E27FC236}">
                <a16:creationId xmlns:a16="http://schemas.microsoft.com/office/drawing/2014/main" id="{9F6FDFE6-0EFE-49DE-85A0-26F79F03F59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8543B822-4E1A-40D3-A844-E503357CFA65}"/>
              </a:ext>
            </a:extLst>
          </p:cNvPr>
          <p:cNvSpPr>
            <a:spLocks noGrp="1"/>
          </p:cNvSpPr>
          <p:nvPr>
            <p:ph type="sldNum" sz="quarter" idx="12"/>
          </p:nvPr>
        </p:nvSpPr>
        <p:spPr/>
        <p:txBody>
          <a:bodyPr/>
          <a:lstStyle/>
          <a:p>
            <a:fld id="{552B0807-9465-4EB4-9385-D1F2326DACEA}" type="slidenum">
              <a:rPr lang="ar-IQ" smtClean="0"/>
              <a:t>‹#›</a:t>
            </a:fld>
            <a:endParaRPr lang="ar-IQ"/>
          </a:p>
        </p:txBody>
      </p:sp>
    </p:spTree>
    <p:extLst>
      <p:ext uri="{BB962C8B-B14F-4D97-AF65-F5344CB8AC3E}">
        <p14:creationId xmlns:p14="http://schemas.microsoft.com/office/powerpoint/2010/main" val="2626310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2FB04D-C5D3-498E-A1E0-62972B83FD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4858D391-3CBA-42A0-AF1E-BCFB1712CB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94C657C8-B3B0-40AE-A873-8ACD3F5312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490DA-3D73-4ECC-83A6-B21B67CD2E36}" type="datetimeFigureOut">
              <a:rPr lang="ar-IQ" smtClean="0"/>
              <a:t>06/08/1441</a:t>
            </a:fld>
            <a:endParaRPr lang="ar-IQ"/>
          </a:p>
        </p:txBody>
      </p:sp>
      <p:sp>
        <p:nvSpPr>
          <p:cNvPr id="5" name="Footer Placeholder 4">
            <a:extLst>
              <a:ext uri="{FF2B5EF4-FFF2-40B4-BE49-F238E27FC236}">
                <a16:creationId xmlns:a16="http://schemas.microsoft.com/office/drawing/2014/main" id="{060F0914-0114-4EF9-81A8-F381FF57DC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4042BBB3-8BD3-4133-A2FC-C4C91C8CDA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B0807-9465-4EB4-9385-D1F2326DACEA}" type="slidenum">
              <a:rPr lang="ar-IQ" smtClean="0"/>
              <a:t>‹#›</a:t>
            </a:fld>
            <a:endParaRPr lang="ar-IQ"/>
          </a:p>
        </p:txBody>
      </p:sp>
    </p:spTree>
    <p:extLst>
      <p:ext uri="{BB962C8B-B14F-4D97-AF65-F5344CB8AC3E}">
        <p14:creationId xmlns:p14="http://schemas.microsoft.com/office/powerpoint/2010/main" val="2503522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j-es.com/tjesreviewfor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j-es.com/tjesreviewfor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tj-es.com/submitarticl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50D08-26B9-4BB2-9082-4A37988DA93B}"/>
              </a:ext>
            </a:extLst>
          </p:cNvPr>
          <p:cNvSpPr>
            <a:spLocks noGrp="1"/>
          </p:cNvSpPr>
          <p:nvPr>
            <p:ph type="title"/>
          </p:nvPr>
        </p:nvSpPr>
        <p:spPr>
          <a:xfrm>
            <a:off x="838200" y="1040374"/>
            <a:ext cx="10515600" cy="1815368"/>
          </a:xfrm>
        </p:spPr>
        <p:txBody>
          <a:bodyPr>
            <a:normAutofit fontScale="90000"/>
          </a:bodyPr>
          <a:lstStyle/>
          <a:p>
            <a:pPr algn="ctr"/>
            <a:r>
              <a:rPr lang="ar-IQ" dirty="0"/>
              <a:t> </a:t>
            </a:r>
            <a:br>
              <a:rPr lang="ar-IQ" dirty="0"/>
            </a:br>
            <a:r>
              <a:rPr lang="ar-IQ" sz="6000" dirty="0">
                <a:solidFill>
                  <a:srgbClr val="7030A0"/>
                </a:solidFill>
              </a:rPr>
              <a:t>دورة إدارة وتصنيف المجلات-المستوى الاول</a:t>
            </a:r>
            <a:br>
              <a:rPr lang="en-US" dirty="0"/>
            </a:br>
            <a:r>
              <a:rPr lang="ar-IQ" dirty="0"/>
              <a:t>برعاية جامعة كويا والشبكة السويدية العراقية </a:t>
            </a:r>
            <a:r>
              <a:rPr lang="ar-IQ" dirty="0" err="1"/>
              <a:t>وريكة</a:t>
            </a:r>
            <a:r>
              <a:rPr lang="ar-IQ" dirty="0"/>
              <a:t> لتصنيف وإدارة المجلات</a:t>
            </a:r>
            <a:br>
              <a:rPr lang="en-US" dirty="0"/>
            </a:br>
            <a:r>
              <a:rPr lang="en-US" dirty="0"/>
              <a:t>30-3-2020</a:t>
            </a:r>
            <a:endParaRPr lang="ar-IQ" dirty="0">
              <a:solidFill>
                <a:srgbClr val="00B050"/>
              </a:solidFill>
            </a:endParaRPr>
          </a:p>
        </p:txBody>
      </p:sp>
      <p:sp>
        <p:nvSpPr>
          <p:cNvPr id="4" name="Title 1">
            <a:extLst>
              <a:ext uri="{FF2B5EF4-FFF2-40B4-BE49-F238E27FC236}">
                <a16:creationId xmlns:a16="http://schemas.microsoft.com/office/drawing/2014/main" id="{9BDD3632-9A77-4CFA-8F85-CECC31CBB6A5}"/>
              </a:ext>
            </a:extLst>
          </p:cNvPr>
          <p:cNvSpPr txBox="1">
            <a:spLocks/>
          </p:cNvSpPr>
          <p:nvPr/>
        </p:nvSpPr>
        <p:spPr>
          <a:xfrm>
            <a:off x="838200" y="370715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IQ" dirty="0">
                <a:solidFill>
                  <a:srgbClr val="0070C0"/>
                </a:solidFill>
              </a:rPr>
              <a:t>اعداد</a:t>
            </a:r>
          </a:p>
          <a:p>
            <a:pPr algn="ctr"/>
            <a:r>
              <a:rPr lang="ar-IQ" dirty="0">
                <a:solidFill>
                  <a:srgbClr val="0070C0"/>
                </a:solidFill>
              </a:rPr>
              <a:t>الدكتور عزيز إبراهيم عبدالله</a:t>
            </a:r>
          </a:p>
        </p:txBody>
      </p:sp>
    </p:spTree>
    <p:extLst>
      <p:ext uri="{BB962C8B-B14F-4D97-AF65-F5344CB8AC3E}">
        <p14:creationId xmlns:p14="http://schemas.microsoft.com/office/powerpoint/2010/main" val="229481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r>
              <a:rPr lang="en-US" sz="6600" dirty="0"/>
              <a:t>Editorial board</a:t>
            </a:r>
            <a:br>
              <a:rPr lang="en-US" sz="6600" dirty="0"/>
            </a:br>
            <a:r>
              <a:rPr lang="en-US" sz="6600" dirty="0"/>
              <a:t>-First Screen</a:t>
            </a:r>
            <a:br>
              <a:rPr lang="en-US" sz="6600" dirty="0"/>
            </a:br>
            <a:r>
              <a:rPr lang="en-US" sz="6600" dirty="0"/>
              <a:t>-Similarity rate</a:t>
            </a:r>
            <a:br>
              <a:rPr lang="en-US" sz="6600" dirty="0"/>
            </a:br>
            <a:r>
              <a:rPr lang="en-US" sz="6600" dirty="0"/>
              <a:t>-Send to reviewer</a:t>
            </a:r>
            <a:endParaRPr lang="ar-IQ" sz="6600" dirty="0"/>
          </a:p>
        </p:txBody>
      </p:sp>
    </p:spTree>
    <p:extLst>
      <p:ext uri="{BB962C8B-B14F-4D97-AF65-F5344CB8AC3E}">
        <p14:creationId xmlns:p14="http://schemas.microsoft.com/office/powerpoint/2010/main" val="3898703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r>
              <a:rPr lang="en-US" sz="2000" dirty="0"/>
              <a:t>Review Form</a:t>
            </a:r>
            <a:br>
              <a:rPr lang="en-US" sz="2000" dirty="0"/>
            </a:br>
            <a:r>
              <a:rPr lang="en-US" sz="2000" dirty="0">
                <a:hlinkClick r:id="rId2"/>
              </a:rPr>
              <a:t>http://www.tj-es.com/tjesreviewform</a:t>
            </a:r>
            <a:br>
              <a:rPr lang="en-US" sz="2000" dirty="0"/>
            </a:br>
            <a:br>
              <a:rPr lang="en-US" sz="2000" dirty="0"/>
            </a:br>
            <a:r>
              <a:rPr lang="en-US" sz="2000" dirty="0"/>
              <a:t>Step 1</a:t>
            </a:r>
            <a:br>
              <a:rPr lang="en-US" sz="2000" dirty="0"/>
            </a:br>
            <a:r>
              <a:rPr lang="en-US" sz="2000" dirty="0"/>
              <a:t>Reviewer information</a:t>
            </a:r>
            <a:br>
              <a:rPr lang="en-US" sz="2000" dirty="0"/>
            </a:br>
            <a:br>
              <a:rPr lang="en-US" sz="2000" dirty="0"/>
            </a:br>
            <a:r>
              <a:rPr lang="en-US" sz="2000" dirty="0"/>
              <a:t>Title</a:t>
            </a:r>
            <a:br>
              <a:rPr lang="en-US" sz="2000" dirty="0"/>
            </a:br>
            <a:br>
              <a:rPr lang="en-US" sz="2000" dirty="0"/>
            </a:br>
            <a:r>
              <a:rPr lang="en-US" sz="2000" dirty="0"/>
              <a:t>Reviewer Full name</a:t>
            </a:r>
            <a:br>
              <a:rPr lang="en-US" sz="2000" dirty="0"/>
            </a:br>
            <a:r>
              <a:rPr lang="en-US" sz="2000" dirty="0"/>
              <a:t>Affiliations</a:t>
            </a:r>
            <a:br>
              <a:rPr lang="en-US" sz="2000" dirty="0"/>
            </a:br>
            <a:r>
              <a:rPr lang="en-US" sz="2000" dirty="0"/>
              <a:t>E-mail</a:t>
            </a:r>
            <a:br>
              <a:rPr lang="en-US" sz="2000" dirty="0"/>
            </a:br>
            <a:r>
              <a:rPr lang="en-US" sz="2000" dirty="0"/>
              <a:t>Alternative E-mail</a:t>
            </a:r>
            <a:br>
              <a:rPr lang="en-US" sz="2000" dirty="0"/>
            </a:br>
            <a:r>
              <a:rPr lang="en-US" sz="2000" dirty="0" err="1"/>
              <a:t>Phon</a:t>
            </a:r>
            <a:r>
              <a:rPr lang="en-US" sz="2000" dirty="0"/>
              <a:t> Number with Country Code</a:t>
            </a:r>
            <a:br>
              <a:rPr lang="en-US" sz="2000" dirty="0"/>
            </a:br>
            <a:r>
              <a:rPr lang="en-US" sz="2000" dirty="0"/>
              <a:t>Research interests</a:t>
            </a:r>
            <a:br>
              <a:rPr lang="en-US" sz="2000" dirty="0"/>
            </a:br>
            <a:r>
              <a:rPr lang="en-US" sz="2000" dirty="0"/>
              <a:t>Manuscript Information</a:t>
            </a:r>
            <a:br>
              <a:rPr lang="en-US" sz="2000" dirty="0"/>
            </a:br>
            <a:r>
              <a:rPr lang="en-US" sz="2000" dirty="0"/>
              <a:t>Manuscript Title</a:t>
            </a:r>
            <a:br>
              <a:rPr lang="en-US" sz="2000" dirty="0"/>
            </a:br>
            <a:r>
              <a:rPr lang="en-US" sz="2000" dirty="0"/>
              <a:t>Manuscript Code</a:t>
            </a:r>
            <a:br>
              <a:rPr lang="en-US" sz="2000" dirty="0"/>
            </a:br>
            <a:r>
              <a:rPr lang="en-US" sz="2000" dirty="0"/>
              <a:t>NEXT STEP </a:t>
            </a:r>
            <a:endParaRPr lang="ar-IQ" sz="2000" dirty="0"/>
          </a:p>
        </p:txBody>
      </p:sp>
    </p:spTree>
    <p:extLst>
      <p:ext uri="{BB962C8B-B14F-4D97-AF65-F5344CB8AC3E}">
        <p14:creationId xmlns:p14="http://schemas.microsoft.com/office/powerpoint/2010/main" val="194985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r>
              <a:rPr lang="en-US" sz="2000" dirty="0"/>
              <a:t>Review Form</a:t>
            </a:r>
            <a:br>
              <a:rPr lang="en-US" sz="2000" dirty="0"/>
            </a:br>
            <a:r>
              <a:rPr lang="en-US" sz="2000" dirty="0">
                <a:hlinkClick r:id="rId2"/>
              </a:rPr>
              <a:t>http://www.tj-es.com/tjesreviewform</a:t>
            </a:r>
            <a:br>
              <a:rPr lang="en-US" sz="2000" dirty="0"/>
            </a:br>
            <a:br>
              <a:rPr lang="en-US" sz="2000" dirty="0"/>
            </a:br>
            <a:r>
              <a:rPr lang="en-US" sz="2000" dirty="0"/>
              <a:t>Step 2</a:t>
            </a:r>
            <a:br>
              <a:rPr lang="en-US" sz="2000" dirty="0"/>
            </a:br>
            <a:r>
              <a:rPr lang="en-US" sz="2000" dirty="0"/>
              <a:t>Review Form</a:t>
            </a:r>
            <a:br>
              <a:rPr lang="en-US" sz="2000" dirty="0"/>
            </a:br>
            <a:r>
              <a:rPr lang="en-US" sz="2000" dirty="0"/>
              <a:t>Please select a number to indicate your level of agreement with the following questions. Select the lowest value (1) to indicate that you disagree entirely, or the highest value (5) to indicate that you agree completely.</a:t>
            </a:r>
            <a:br>
              <a:rPr lang="en-US" sz="2000" dirty="0"/>
            </a:br>
            <a:br>
              <a:rPr lang="en-US" sz="2000" dirty="0"/>
            </a:br>
            <a:r>
              <a:rPr lang="en-US" sz="2000" dirty="0"/>
              <a:t>The Manuscript is within the scope of TJES journal</a:t>
            </a:r>
            <a:br>
              <a:rPr lang="en-US" sz="2000" dirty="0"/>
            </a:br>
            <a:r>
              <a:rPr lang="en-US" sz="2000" dirty="0"/>
              <a:t>1 2 3 4 5</a:t>
            </a:r>
            <a:br>
              <a:rPr lang="en-US" sz="2000" dirty="0"/>
            </a:br>
            <a:r>
              <a:rPr lang="en-US" sz="2000" dirty="0"/>
              <a:t>The Manuscript title reflects the content and purpose of the research.</a:t>
            </a:r>
            <a:br>
              <a:rPr lang="en-US" sz="2000" dirty="0"/>
            </a:br>
            <a:r>
              <a:rPr lang="en-US" sz="2000" dirty="0"/>
              <a:t>1 2 3 4 5</a:t>
            </a:r>
            <a:br>
              <a:rPr lang="en-US" sz="2000" dirty="0"/>
            </a:br>
            <a:r>
              <a:rPr lang="en-US" sz="2000" dirty="0"/>
              <a:t>Your comments about Manuscript title</a:t>
            </a:r>
            <a:br>
              <a:rPr lang="en-US" sz="2000" dirty="0"/>
            </a:br>
            <a:r>
              <a:rPr lang="en-US" sz="2000" dirty="0"/>
              <a:t>The abstract includes information important for understanding the content of the Manuscript.</a:t>
            </a:r>
            <a:br>
              <a:rPr lang="en-US" sz="2000" dirty="0"/>
            </a:br>
            <a:r>
              <a:rPr lang="en-US" sz="2000" dirty="0"/>
              <a:t>1 2 3 4 5</a:t>
            </a:r>
            <a:br>
              <a:rPr lang="en-US" sz="2000" dirty="0"/>
            </a:br>
            <a:r>
              <a:rPr lang="en-US" sz="2000" dirty="0"/>
              <a:t>Your comments about abstract</a:t>
            </a:r>
            <a:br>
              <a:rPr lang="en-US" sz="2000" dirty="0"/>
            </a:br>
            <a:r>
              <a:rPr lang="en-US" sz="2000" dirty="0"/>
              <a:t>The introduction clearly defines the purpose and objective of the work</a:t>
            </a:r>
            <a:br>
              <a:rPr lang="en-US" sz="2000" dirty="0"/>
            </a:br>
            <a:r>
              <a:rPr lang="en-US" sz="2000" dirty="0"/>
              <a:t>1 2 3 4 5</a:t>
            </a:r>
            <a:br>
              <a:rPr lang="en-US" sz="2000" dirty="0"/>
            </a:br>
            <a:r>
              <a:rPr lang="en-US" sz="2000" dirty="0"/>
              <a:t>Your comments about the introduction</a:t>
            </a:r>
            <a:br>
              <a:rPr lang="en-US" sz="2000" dirty="0"/>
            </a:br>
            <a:r>
              <a:rPr lang="en-US" sz="2000" dirty="0"/>
              <a:t>A review of previous researches are good and up to date</a:t>
            </a:r>
            <a:br>
              <a:rPr lang="en-US" sz="2000" dirty="0"/>
            </a:br>
            <a:r>
              <a:rPr lang="en-US" sz="2000" dirty="0"/>
              <a:t>1 2 3 4 5</a:t>
            </a:r>
            <a:br>
              <a:rPr lang="en-US" sz="2000" dirty="0"/>
            </a:br>
            <a:r>
              <a:rPr lang="en-US" sz="2000" dirty="0"/>
              <a:t>Your comments about review of previous researches</a:t>
            </a:r>
            <a:br>
              <a:rPr lang="en-US" sz="2000" dirty="0"/>
            </a:br>
            <a:endParaRPr lang="ar-IQ" sz="2000" dirty="0"/>
          </a:p>
        </p:txBody>
      </p:sp>
    </p:spTree>
    <p:extLst>
      <p:ext uri="{BB962C8B-B14F-4D97-AF65-F5344CB8AC3E}">
        <p14:creationId xmlns:p14="http://schemas.microsoft.com/office/powerpoint/2010/main" val="691028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br>
              <a:rPr lang="en-US" sz="2000" dirty="0"/>
            </a:br>
            <a:r>
              <a:rPr lang="en-US" sz="2000" dirty="0"/>
              <a:t>The results and discussions are adequate</a:t>
            </a:r>
            <a:br>
              <a:rPr lang="en-US" sz="2000" dirty="0"/>
            </a:br>
            <a:r>
              <a:rPr lang="en-US" sz="2000" dirty="0"/>
              <a:t>1 2 3 4 5</a:t>
            </a:r>
            <a:br>
              <a:rPr lang="en-US" sz="2000" dirty="0"/>
            </a:br>
            <a:r>
              <a:rPr lang="en-US" sz="2000" dirty="0"/>
              <a:t>your comments about results and discussions</a:t>
            </a:r>
            <a:br>
              <a:rPr lang="en-US" sz="2000" dirty="0"/>
            </a:br>
            <a:r>
              <a:rPr lang="en-US" sz="2000" dirty="0"/>
              <a:t>The conclusions is based and contributes to the discharge of treated problems</a:t>
            </a:r>
            <a:br>
              <a:rPr lang="en-US" sz="2000" dirty="0"/>
            </a:br>
            <a:r>
              <a:rPr lang="en-US" sz="2000" dirty="0"/>
              <a:t>1 2 3 4 5</a:t>
            </a:r>
            <a:br>
              <a:rPr lang="en-US" sz="2000" dirty="0"/>
            </a:br>
            <a:r>
              <a:rPr lang="en-US" sz="2000" dirty="0"/>
              <a:t>Your comments about conclusions</a:t>
            </a:r>
            <a:br>
              <a:rPr lang="en-US" sz="2000" dirty="0"/>
            </a:br>
            <a:r>
              <a:rPr lang="en-US" sz="2000" dirty="0"/>
              <a:t>The references reflect the topicality of the article, and up to date</a:t>
            </a:r>
            <a:br>
              <a:rPr lang="en-US" sz="2000" dirty="0"/>
            </a:br>
            <a:r>
              <a:rPr lang="en-US" sz="2000" dirty="0"/>
              <a:t>1 2 3 4 5</a:t>
            </a:r>
            <a:br>
              <a:rPr lang="en-US" sz="2000" dirty="0"/>
            </a:br>
            <a:r>
              <a:rPr lang="en-US" sz="2000" dirty="0"/>
              <a:t>your comments about references</a:t>
            </a:r>
            <a:br>
              <a:rPr lang="en-US" sz="2000" dirty="0"/>
            </a:br>
            <a:r>
              <a:rPr lang="en-US" sz="2000" dirty="0"/>
              <a:t>The Manuscript is free of technical errors</a:t>
            </a:r>
            <a:br>
              <a:rPr lang="en-US" sz="2000" dirty="0"/>
            </a:br>
            <a:r>
              <a:rPr lang="en-US" sz="2000" dirty="0"/>
              <a:t>1 2 3 4 5</a:t>
            </a:r>
            <a:br>
              <a:rPr lang="en-US" sz="2000" dirty="0"/>
            </a:br>
            <a:r>
              <a:rPr lang="en-US" sz="2000" dirty="0"/>
              <a:t>The Manuscript is clearly readable</a:t>
            </a:r>
            <a:br>
              <a:rPr lang="en-US" sz="2000" dirty="0"/>
            </a:br>
            <a:r>
              <a:rPr lang="en-US" sz="2000" dirty="0"/>
              <a:t>1 2 3 4 5</a:t>
            </a:r>
            <a:br>
              <a:rPr lang="en-US" sz="2000" dirty="0"/>
            </a:br>
            <a:r>
              <a:rPr lang="en-US" sz="2000" dirty="0"/>
              <a:t>Your comments about 1-The Manuscript is clearly readable and 2-The Manuscript is free of technical errors</a:t>
            </a:r>
            <a:br>
              <a:rPr lang="en-US" sz="2000" dirty="0"/>
            </a:br>
            <a:endParaRPr lang="ar-IQ" sz="2000" dirty="0"/>
          </a:p>
        </p:txBody>
      </p:sp>
    </p:spTree>
    <p:extLst>
      <p:ext uri="{BB962C8B-B14F-4D97-AF65-F5344CB8AC3E}">
        <p14:creationId xmlns:p14="http://schemas.microsoft.com/office/powerpoint/2010/main" val="3032389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br>
              <a:rPr lang="en-US" sz="2000" dirty="0"/>
            </a:br>
            <a:r>
              <a:rPr lang="en-US" sz="2000" dirty="0"/>
              <a:t>1 2 3 4 5</a:t>
            </a:r>
            <a:br>
              <a:rPr lang="en-US" sz="2000" dirty="0"/>
            </a:br>
            <a:r>
              <a:rPr lang="en-US" sz="2000" dirty="0"/>
              <a:t>your comments about results and discussions</a:t>
            </a:r>
            <a:br>
              <a:rPr lang="en-US" sz="2000" dirty="0"/>
            </a:br>
            <a:r>
              <a:rPr lang="en-US" sz="2000" dirty="0"/>
              <a:t>The conclusions is based and contributes to the discharge of treated problems</a:t>
            </a:r>
            <a:br>
              <a:rPr lang="en-US" sz="2000" dirty="0"/>
            </a:br>
            <a:r>
              <a:rPr lang="en-US" sz="2000" dirty="0"/>
              <a:t>1 2 3 4 5</a:t>
            </a:r>
            <a:br>
              <a:rPr lang="en-US" sz="2000" dirty="0"/>
            </a:br>
            <a:r>
              <a:rPr lang="en-US" sz="2000" dirty="0"/>
              <a:t>Your comments about conclusions</a:t>
            </a:r>
            <a:br>
              <a:rPr lang="en-US" sz="2000" dirty="0"/>
            </a:br>
            <a:r>
              <a:rPr lang="en-US" sz="2000" dirty="0"/>
              <a:t>The references reflect the topicality of the article, and up to date</a:t>
            </a:r>
            <a:br>
              <a:rPr lang="en-US" sz="2000" dirty="0"/>
            </a:br>
            <a:r>
              <a:rPr lang="en-US" sz="2000" dirty="0"/>
              <a:t>1 2 3 4 5</a:t>
            </a:r>
            <a:br>
              <a:rPr lang="en-US" sz="2000" dirty="0"/>
            </a:br>
            <a:r>
              <a:rPr lang="en-US" sz="2000" dirty="0"/>
              <a:t>your comments about references</a:t>
            </a:r>
            <a:br>
              <a:rPr lang="en-US" sz="2000" dirty="0"/>
            </a:br>
            <a:r>
              <a:rPr lang="en-US" sz="2000" dirty="0"/>
              <a:t>The Manuscript is free of technical errors</a:t>
            </a:r>
            <a:br>
              <a:rPr lang="en-US" sz="2000" dirty="0"/>
            </a:br>
            <a:r>
              <a:rPr lang="en-US" sz="2000" dirty="0"/>
              <a:t>1 2 3 4 5</a:t>
            </a:r>
            <a:br>
              <a:rPr lang="en-US" sz="2000" dirty="0"/>
            </a:br>
            <a:r>
              <a:rPr lang="en-US" sz="2000" dirty="0"/>
              <a:t>The Manuscript is clearly readable</a:t>
            </a:r>
            <a:br>
              <a:rPr lang="en-US" sz="2000" dirty="0"/>
            </a:br>
            <a:r>
              <a:rPr lang="en-US" sz="2000" dirty="0"/>
              <a:t>1 2 3 4 5</a:t>
            </a:r>
            <a:br>
              <a:rPr lang="en-US" sz="2000" dirty="0"/>
            </a:br>
            <a:r>
              <a:rPr lang="en-US" sz="2000" dirty="0"/>
              <a:t>Your comments about 1-The Manuscript is clearly readable and 2-The Manuscript is free of technical errors</a:t>
            </a:r>
            <a:br>
              <a:rPr lang="en-US" sz="2000" dirty="0"/>
            </a:br>
            <a:r>
              <a:rPr lang="en-US" sz="2000" dirty="0"/>
              <a:t>The figures are clear &amp; do clearly convey the intended message.</a:t>
            </a:r>
            <a:br>
              <a:rPr lang="en-US" sz="2000" dirty="0"/>
            </a:br>
            <a:r>
              <a:rPr lang="en-US" sz="2000" dirty="0"/>
              <a:t>1 2 3 4 5</a:t>
            </a:r>
            <a:br>
              <a:rPr lang="en-US" sz="2000" dirty="0"/>
            </a:br>
            <a:r>
              <a:rPr lang="en-US" sz="2000" dirty="0"/>
              <a:t>Please evaluate the number of figures that accompany this manuscript</a:t>
            </a:r>
            <a:br>
              <a:rPr lang="en-US" sz="2000" dirty="0"/>
            </a:br>
            <a:r>
              <a:rPr lang="en-US" sz="2000" dirty="0"/>
              <a:t>Figures and text are well-balanced and complementary insufficient to illustrate concepts Not all data is represented graphically that should be Some illustration are redundant figures are not needed for this subject matter included figures are irrelevant to the subject matter</a:t>
            </a:r>
            <a:br>
              <a:rPr lang="en-US" sz="2000" dirty="0"/>
            </a:br>
            <a:r>
              <a:rPr lang="en-US" sz="2000" dirty="0"/>
              <a:t>The Tables are clear &amp; do clearly convey the intended message.</a:t>
            </a:r>
            <a:br>
              <a:rPr lang="en-US" sz="2000" dirty="0"/>
            </a:br>
            <a:r>
              <a:rPr lang="en-US" sz="2000" dirty="0"/>
              <a:t>1 2 3 4 5</a:t>
            </a:r>
            <a:endParaRPr lang="ar-IQ" sz="2000" dirty="0"/>
          </a:p>
        </p:txBody>
      </p:sp>
    </p:spTree>
    <p:extLst>
      <p:ext uri="{BB962C8B-B14F-4D97-AF65-F5344CB8AC3E}">
        <p14:creationId xmlns:p14="http://schemas.microsoft.com/office/powerpoint/2010/main" val="1592887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4" y="2766218"/>
            <a:ext cx="11498705" cy="1325563"/>
          </a:xfrm>
        </p:spPr>
        <p:txBody>
          <a:bodyPr>
            <a:noAutofit/>
          </a:bodyPr>
          <a:lstStyle/>
          <a:p>
            <a:br>
              <a:rPr lang="en-US" sz="2000" dirty="0"/>
            </a:br>
            <a:r>
              <a:rPr lang="en-US" sz="7200" dirty="0"/>
              <a:t>Decision </a:t>
            </a:r>
            <a:br>
              <a:rPr lang="en-US" sz="7200" dirty="0"/>
            </a:br>
            <a:r>
              <a:rPr lang="en-US" sz="7200" dirty="0"/>
              <a:t>-Reject</a:t>
            </a:r>
            <a:br>
              <a:rPr lang="en-US" sz="7200" dirty="0"/>
            </a:br>
            <a:r>
              <a:rPr lang="en-US" sz="7200" dirty="0"/>
              <a:t>-Accept with major correction</a:t>
            </a:r>
            <a:br>
              <a:rPr lang="en-US" sz="7200" dirty="0"/>
            </a:br>
            <a:r>
              <a:rPr lang="en-US" sz="7200" dirty="0"/>
              <a:t>-Accept with minor correction</a:t>
            </a:r>
            <a:endParaRPr lang="ar-IQ" sz="2000" dirty="0"/>
          </a:p>
        </p:txBody>
      </p:sp>
    </p:spTree>
    <p:extLst>
      <p:ext uri="{BB962C8B-B14F-4D97-AF65-F5344CB8AC3E}">
        <p14:creationId xmlns:p14="http://schemas.microsoft.com/office/powerpoint/2010/main" val="3272977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ACB49-7AEC-4DE6-A386-B5584430B92A}"/>
              </a:ext>
            </a:extLst>
          </p:cNvPr>
          <p:cNvSpPr>
            <a:spLocks noGrp="1"/>
          </p:cNvSpPr>
          <p:nvPr>
            <p:ph type="title"/>
          </p:nvPr>
        </p:nvSpPr>
        <p:spPr>
          <a:xfrm>
            <a:off x="838200" y="3003393"/>
            <a:ext cx="10515600" cy="1325563"/>
          </a:xfrm>
        </p:spPr>
        <p:txBody>
          <a:bodyPr>
            <a:normAutofit/>
          </a:bodyPr>
          <a:lstStyle/>
          <a:p>
            <a:pPr algn="ctr"/>
            <a:r>
              <a:rPr lang="ar-IQ" sz="7200" dirty="0"/>
              <a:t>شكرا لحسن اصغائكم</a:t>
            </a:r>
          </a:p>
        </p:txBody>
      </p:sp>
    </p:spTree>
    <p:extLst>
      <p:ext uri="{BB962C8B-B14F-4D97-AF65-F5344CB8AC3E}">
        <p14:creationId xmlns:p14="http://schemas.microsoft.com/office/powerpoint/2010/main" val="84351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E85C013-8A23-4F1D-8C6B-5CCC03ECD0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7097" y="0"/>
            <a:ext cx="5297805" cy="6858000"/>
          </a:xfrm>
          <a:prstGeom prst="rect">
            <a:avLst/>
          </a:prstGeom>
        </p:spPr>
      </p:pic>
    </p:spTree>
    <p:extLst>
      <p:ext uri="{BB962C8B-B14F-4D97-AF65-F5344CB8AC3E}">
        <p14:creationId xmlns:p14="http://schemas.microsoft.com/office/powerpoint/2010/main" val="310498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6F657-471F-4E53-BEE1-AC4485C28BA5}"/>
              </a:ext>
            </a:extLst>
          </p:cNvPr>
          <p:cNvSpPr>
            <a:spLocks noGrp="1"/>
          </p:cNvSpPr>
          <p:nvPr>
            <p:ph type="title"/>
          </p:nvPr>
        </p:nvSpPr>
        <p:spPr>
          <a:xfrm>
            <a:off x="838200" y="2103437"/>
            <a:ext cx="10515600" cy="1325563"/>
          </a:xfrm>
        </p:spPr>
        <p:txBody>
          <a:bodyPr>
            <a:noAutofit/>
          </a:bodyPr>
          <a:lstStyle/>
          <a:p>
            <a:pPr algn="ctr"/>
            <a:r>
              <a:rPr lang="ar-IQ" sz="5400" dirty="0"/>
              <a:t>شكر وتقدير للجهات الراعية للدورة</a:t>
            </a:r>
            <a:br>
              <a:rPr lang="ar-IQ" sz="5400" dirty="0"/>
            </a:br>
            <a:r>
              <a:rPr lang="ar-IQ" sz="5400" dirty="0">
                <a:solidFill>
                  <a:srgbClr val="00B0F0"/>
                </a:solidFill>
              </a:rPr>
              <a:t>-جامعة كويا</a:t>
            </a:r>
            <a:br>
              <a:rPr lang="ar-IQ" sz="5400" dirty="0"/>
            </a:br>
            <a:r>
              <a:rPr lang="ar-IQ" sz="5400" dirty="0">
                <a:solidFill>
                  <a:srgbClr val="00B050"/>
                </a:solidFill>
              </a:rPr>
              <a:t>-الشبكة السويدية العراقية</a:t>
            </a:r>
            <a:br>
              <a:rPr lang="ar-IQ" sz="5400" dirty="0"/>
            </a:br>
            <a:r>
              <a:rPr lang="ar-IQ" sz="5400" dirty="0">
                <a:solidFill>
                  <a:srgbClr val="7030A0"/>
                </a:solidFill>
              </a:rPr>
              <a:t>-قاعدة بيانات </a:t>
            </a:r>
            <a:r>
              <a:rPr lang="ar-IQ" sz="5400" dirty="0" err="1">
                <a:solidFill>
                  <a:srgbClr val="7030A0"/>
                </a:solidFill>
              </a:rPr>
              <a:t>ريكة</a:t>
            </a:r>
            <a:r>
              <a:rPr lang="ar-IQ" sz="5400" dirty="0">
                <a:solidFill>
                  <a:srgbClr val="7030A0"/>
                </a:solidFill>
              </a:rPr>
              <a:t> العالمية  </a:t>
            </a:r>
            <a:r>
              <a:rPr lang="en-US" sz="5400" dirty="0">
                <a:solidFill>
                  <a:srgbClr val="7030A0"/>
                </a:solidFill>
              </a:rPr>
              <a:t> </a:t>
            </a:r>
            <a:br>
              <a:rPr lang="ar-IQ" sz="5400" dirty="0"/>
            </a:br>
            <a:r>
              <a:rPr lang="en-US" sz="5400" dirty="0">
                <a:solidFill>
                  <a:srgbClr val="7030A0"/>
                </a:solidFill>
              </a:rPr>
              <a:t>RIKE</a:t>
            </a:r>
            <a:r>
              <a:rPr lang="ar-IQ" sz="5400" dirty="0"/>
              <a:t> </a:t>
            </a:r>
            <a:br>
              <a:rPr lang="ar-IQ" sz="5400" dirty="0"/>
            </a:br>
            <a:r>
              <a:rPr lang="ar-IQ" sz="5400" dirty="0" err="1">
                <a:solidFill>
                  <a:srgbClr val="7030A0"/>
                </a:solidFill>
              </a:rPr>
              <a:t>لادارة</a:t>
            </a:r>
            <a:r>
              <a:rPr lang="ar-IQ" sz="5400" dirty="0">
                <a:solidFill>
                  <a:srgbClr val="7030A0"/>
                </a:solidFill>
              </a:rPr>
              <a:t> وتصنيف المجلات</a:t>
            </a:r>
          </a:p>
        </p:txBody>
      </p:sp>
    </p:spTree>
    <p:extLst>
      <p:ext uri="{BB962C8B-B14F-4D97-AF65-F5344CB8AC3E}">
        <p14:creationId xmlns:p14="http://schemas.microsoft.com/office/powerpoint/2010/main" val="4238304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50D08-26B9-4BB2-9082-4A37988DA93B}"/>
              </a:ext>
            </a:extLst>
          </p:cNvPr>
          <p:cNvSpPr>
            <a:spLocks noGrp="1"/>
          </p:cNvSpPr>
          <p:nvPr>
            <p:ph type="title"/>
          </p:nvPr>
        </p:nvSpPr>
        <p:spPr>
          <a:xfrm>
            <a:off x="838200" y="1040374"/>
            <a:ext cx="10515600" cy="1815368"/>
          </a:xfrm>
        </p:spPr>
        <p:txBody>
          <a:bodyPr>
            <a:normAutofit fontScale="90000"/>
          </a:bodyPr>
          <a:lstStyle/>
          <a:p>
            <a:pPr algn="ctr"/>
            <a:r>
              <a:rPr lang="ar-IQ" dirty="0"/>
              <a:t> </a:t>
            </a:r>
            <a:br>
              <a:rPr lang="ar-IQ" dirty="0"/>
            </a:br>
            <a:r>
              <a:rPr lang="ar-IQ" dirty="0"/>
              <a:t>دورة إدارة وتصنيف المجلات-المستوى الاول</a:t>
            </a:r>
            <a:br>
              <a:rPr lang="en-US" dirty="0"/>
            </a:br>
            <a:r>
              <a:rPr lang="ar-IQ" dirty="0"/>
              <a:t>المحاضرة الاولى</a:t>
            </a:r>
            <a:r>
              <a:rPr lang="en-US" dirty="0"/>
              <a:t>  </a:t>
            </a:r>
            <a:br>
              <a:rPr lang="en-US" dirty="0"/>
            </a:br>
            <a:r>
              <a:rPr lang="en-US" dirty="0"/>
              <a:t>30-3-2020</a:t>
            </a:r>
            <a:br>
              <a:rPr lang="en-US" dirty="0"/>
            </a:br>
            <a:r>
              <a:rPr lang="ar-IQ" dirty="0">
                <a:solidFill>
                  <a:srgbClr val="00B050"/>
                </a:solidFill>
              </a:rPr>
              <a:t>عملية تقديم البحث للمجلات العلمية  </a:t>
            </a:r>
            <a:br>
              <a:rPr lang="en-US" dirty="0">
                <a:solidFill>
                  <a:srgbClr val="00B050"/>
                </a:solidFill>
              </a:rPr>
            </a:br>
            <a:endParaRPr lang="ar-IQ" dirty="0">
              <a:solidFill>
                <a:srgbClr val="00B050"/>
              </a:solidFill>
            </a:endParaRPr>
          </a:p>
        </p:txBody>
      </p:sp>
      <p:sp>
        <p:nvSpPr>
          <p:cNvPr id="4" name="Title 1">
            <a:extLst>
              <a:ext uri="{FF2B5EF4-FFF2-40B4-BE49-F238E27FC236}">
                <a16:creationId xmlns:a16="http://schemas.microsoft.com/office/drawing/2014/main" id="{9BDD3632-9A77-4CFA-8F85-CECC31CBB6A5}"/>
              </a:ext>
            </a:extLst>
          </p:cNvPr>
          <p:cNvSpPr txBox="1">
            <a:spLocks/>
          </p:cNvSpPr>
          <p:nvPr/>
        </p:nvSpPr>
        <p:spPr>
          <a:xfrm>
            <a:off x="838200" y="370715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IQ" dirty="0">
                <a:solidFill>
                  <a:srgbClr val="0070C0"/>
                </a:solidFill>
              </a:rPr>
              <a:t>اعداد</a:t>
            </a:r>
          </a:p>
          <a:p>
            <a:pPr algn="ctr"/>
            <a:r>
              <a:rPr lang="ar-IQ" dirty="0">
                <a:solidFill>
                  <a:srgbClr val="0070C0"/>
                </a:solidFill>
              </a:rPr>
              <a:t>الدكتور عزيز إبراهيم عبدالله</a:t>
            </a:r>
          </a:p>
        </p:txBody>
      </p:sp>
    </p:spTree>
    <p:extLst>
      <p:ext uri="{BB962C8B-B14F-4D97-AF65-F5344CB8AC3E}">
        <p14:creationId xmlns:p14="http://schemas.microsoft.com/office/powerpoint/2010/main" val="2455434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1DBDB-ACC4-4F98-AC23-7F0D62103993}"/>
              </a:ext>
            </a:extLst>
          </p:cNvPr>
          <p:cNvSpPr>
            <a:spLocks noGrp="1"/>
          </p:cNvSpPr>
          <p:nvPr>
            <p:ph type="title"/>
          </p:nvPr>
        </p:nvSpPr>
        <p:spPr>
          <a:xfrm>
            <a:off x="838200" y="1785962"/>
            <a:ext cx="10515600" cy="1325563"/>
          </a:xfrm>
        </p:spPr>
        <p:txBody>
          <a:bodyPr>
            <a:noAutofit/>
          </a:bodyPr>
          <a:lstStyle/>
          <a:p>
            <a:pPr algn="ctr"/>
            <a:r>
              <a:rPr lang="ar-IQ" sz="4800" dirty="0">
                <a:solidFill>
                  <a:srgbClr val="00B050"/>
                </a:solidFill>
              </a:rPr>
              <a:t>يرجى ملاحظة ان هناك ملف صوتي </a:t>
            </a:r>
            <a:br>
              <a:rPr lang="ar-IQ" sz="4800" dirty="0">
                <a:solidFill>
                  <a:srgbClr val="00B050"/>
                </a:solidFill>
              </a:rPr>
            </a:br>
            <a:r>
              <a:rPr lang="ar-IQ" sz="4800" dirty="0">
                <a:solidFill>
                  <a:srgbClr val="00B050"/>
                </a:solidFill>
              </a:rPr>
              <a:t>خارج هذا الملف يمكنكم الاستماع اليه </a:t>
            </a:r>
            <a:br>
              <a:rPr lang="ar-IQ" sz="4800" dirty="0">
                <a:solidFill>
                  <a:srgbClr val="00B050"/>
                </a:solidFill>
              </a:rPr>
            </a:br>
            <a:r>
              <a:rPr lang="ar-IQ" sz="4800" dirty="0">
                <a:solidFill>
                  <a:srgbClr val="00B050"/>
                </a:solidFill>
              </a:rPr>
              <a:t>حيث يشرح صفحات هذا العرض</a:t>
            </a:r>
          </a:p>
        </p:txBody>
      </p:sp>
    </p:spTree>
    <p:extLst>
      <p:ext uri="{BB962C8B-B14F-4D97-AF65-F5344CB8AC3E}">
        <p14:creationId xmlns:p14="http://schemas.microsoft.com/office/powerpoint/2010/main" val="2299798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1DBDB-ACC4-4F98-AC23-7F0D62103993}"/>
              </a:ext>
            </a:extLst>
          </p:cNvPr>
          <p:cNvSpPr>
            <a:spLocks noGrp="1"/>
          </p:cNvSpPr>
          <p:nvPr>
            <p:ph type="title"/>
          </p:nvPr>
        </p:nvSpPr>
        <p:spPr>
          <a:xfrm>
            <a:off x="838200" y="1785962"/>
            <a:ext cx="10515600" cy="1325563"/>
          </a:xfrm>
        </p:spPr>
        <p:txBody>
          <a:bodyPr>
            <a:noAutofit/>
          </a:bodyPr>
          <a:lstStyle/>
          <a:p>
            <a:pPr algn="ctr"/>
            <a:r>
              <a:rPr lang="en-US" sz="4800" dirty="0">
                <a:hlinkClick r:id="rId2"/>
              </a:rPr>
              <a:t>http://tj-es.com/submitarticle/</a:t>
            </a:r>
            <a:br>
              <a:rPr lang="en-US" sz="4800" dirty="0"/>
            </a:br>
            <a:r>
              <a:rPr lang="ar-IQ" sz="4800" dirty="0"/>
              <a:t>نموذج لتقديم بحث الكترونيا</a:t>
            </a:r>
            <a:endParaRPr lang="ar-IQ" sz="4800" dirty="0">
              <a:solidFill>
                <a:srgbClr val="00B050"/>
              </a:solidFill>
            </a:endParaRPr>
          </a:p>
        </p:txBody>
      </p:sp>
    </p:spTree>
    <p:extLst>
      <p:ext uri="{BB962C8B-B14F-4D97-AF65-F5344CB8AC3E}">
        <p14:creationId xmlns:p14="http://schemas.microsoft.com/office/powerpoint/2010/main" val="4046492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4772F-91C8-43AF-9AD2-15B62D07052C}"/>
              </a:ext>
            </a:extLst>
          </p:cNvPr>
          <p:cNvSpPr>
            <a:spLocks noGrp="1"/>
          </p:cNvSpPr>
          <p:nvPr>
            <p:ph type="title"/>
          </p:nvPr>
        </p:nvSpPr>
        <p:spPr/>
        <p:txBody>
          <a:bodyPr/>
          <a:lstStyle/>
          <a:p>
            <a:endParaRPr lang="ar-IQ"/>
          </a:p>
        </p:txBody>
      </p:sp>
      <p:pic>
        <p:nvPicPr>
          <p:cNvPr id="5" name="Picture 4">
            <a:extLst>
              <a:ext uri="{FF2B5EF4-FFF2-40B4-BE49-F238E27FC236}">
                <a16:creationId xmlns:a16="http://schemas.microsoft.com/office/drawing/2014/main" id="{7761D186-1C7E-4B07-9FE9-E5FC64929AE8}"/>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498999" y="156875"/>
            <a:ext cx="7924732" cy="6336000"/>
          </a:xfrm>
          <a:prstGeom prst="rect">
            <a:avLst/>
          </a:prstGeom>
        </p:spPr>
      </p:pic>
    </p:spTree>
    <p:extLst>
      <p:ext uri="{BB962C8B-B14F-4D97-AF65-F5344CB8AC3E}">
        <p14:creationId xmlns:p14="http://schemas.microsoft.com/office/powerpoint/2010/main" val="445993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r>
              <a:rPr lang="en-US" sz="2000" dirty="0"/>
              <a:t>Checklist</a:t>
            </a:r>
            <a:br>
              <a:rPr lang="en-US" sz="2000" dirty="0"/>
            </a:br>
            <a:r>
              <a:rPr lang="en-US" sz="2000" dirty="0"/>
              <a:t>1</a:t>
            </a:r>
            <a:br>
              <a:rPr lang="en-US" sz="2000" dirty="0"/>
            </a:br>
            <a:r>
              <a:rPr lang="en-US" sz="2000" dirty="0"/>
              <a:t>The submission has not been previously published, nor is it before another journal for consideration (or an explanation has been provided in Comments to the Editor).</a:t>
            </a:r>
            <a:br>
              <a:rPr lang="en-US" sz="2000" dirty="0"/>
            </a:br>
            <a:r>
              <a:rPr lang="en-US" sz="2000" dirty="0"/>
              <a:t>2</a:t>
            </a:r>
            <a:br>
              <a:rPr lang="en-US" sz="2000" dirty="0"/>
            </a:br>
            <a:r>
              <a:rPr lang="en-US" sz="2000" dirty="0"/>
              <a:t>The submission file is in Open Office, Microsoft Word, RTF, or Word Perfect document file format.</a:t>
            </a:r>
            <a:br>
              <a:rPr lang="en-US" sz="2000" dirty="0"/>
            </a:br>
            <a:r>
              <a:rPr lang="en-US" sz="2000" dirty="0"/>
              <a:t>3</a:t>
            </a:r>
            <a:br>
              <a:rPr lang="en-US" sz="2000" dirty="0"/>
            </a:br>
            <a:r>
              <a:rPr lang="en-US" sz="2000" dirty="0"/>
              <a:t>Where available, URLs for the references have been provided. Preferred to use EndNote program</a:t>
            </a:r>
            <a:br>
              <a:rPr lang="en-US" sz="2000" dirty="0"/>
            </a:br>
            <a:r>
              <a:rPr lang="en-US" sz="2000" dirty="0"/>
              <a:t>4</a:t>
            </a:r>
            <a:br>
              <a:rPr lang="en-US" sz="2000" dirty="0"/>
            </a:br>
            <a:r>
              <a:rPr lang="en-US" sz="2000" dirty="0"/>
              <a:t>The text is 1.5 spaced; uses a 12-point font A4 papers; employs italics, rather than underlining (except with URL addresses); and all illustrations, figures, and tables are placed within the text at the appropriate points, rather than at the end.</a:t>
            </a:r>
            <a:br>
              <a:rPr lang="en-US" sz="2000" dirty="0"/>
            </a:br>
            <a:r>
              <a:rPr lang="en-US" sz="2000" dirty="0"/>
              <a:t>5</a:t>
            </a:r>
            <a:br>
              <a:rPr lang="en-US" sz="2000" dirty="0"/>
            </a:br>
            <a:r>
              <a:rPr lang="en-US" sz="2000" dirty="0"/>
              <a:t>The text adheres to the stylistic and bibliographic requirements outlined in the Author Guidelines.</a:t>
            </a:r>
            <a:br>
              <a:rPr lang="en-US" sz="2000" dirty="0"/>
            </a:br>
            <a:r>
              <a:rPr lang="en-US" sz="2000" dirty="0"/>
              <a:t>6</a:t>
            </a:r>
            <a:br>
              <a:rPr lang="en-US" sz="2000" dirty="0"/>
            </a:br>
            <a:r>
              <a:rPr lang="en-US" sz="2000" dirty="0"/>
              <a:t>If submitting to a peer-reviewed section of the journal, the instructions in Ensuring a Blind Review have been followed.</a:t>
            </a:r>
            <a:br>
              <a:rPr lang="en-US" sz="2000" dirty="0"/>
            </a:br>
            <a:r>
              <a:rPr lang="en-US" sz="2000" dirty="0"/>
              <a:t>7</a:t>
            </a:r>
            <a:br>
              <a:rPr lang="en-US" sz="2000" dirty="0"/>
            </a:br>
            <a:r>
              <a:rPr lang="en-US" sz="2000" dirty="0"/>
              <a:t>I read Author </a:t>
            </a:r>
            <a:r>
              <a:rPr lang="en-US" sz="2000" dirty="0" err="1"/>
              <a:t>Guidline</a:t>
            </a:r>
            <a:br>
              <a:rPr lang="en-US" sz="2000" dirty="0"/>
            </a:br>
            <a:r>
              <a:rPr lang="en-US" sz="2000" dirty="0"/>
              <a:t>8</a:t>
            </a:r>
            <a:br>
              <a:rPr lang="en-US" sz="2000" dirty="0"/>
            </a:br>
            <a:r>
              <a:rPr lang="en-US" sz="2000" dirty="0"/>
              <a:t>The article writing according to TJES template ( can download it from her http://tj-es.com/wp-content/uploads/template/TJESTemplate.docx) </a:t>
            </a:r>
            <a:r>
              <a:rPr lang="ar-IQ" sz="2000" dirty="0"/>
              <a:t>يجب ان يكون البحث مطبوعا وفق ملف فورمات المجلة الذي يمكن تحميله من الرابط اعلاه بخلافه سوف يتم اهمال البحث</a:t>
            </a:r>
          </a:p>
        </p:txBody>
      </p:sp>
    </p:spTree>
    <p:extLst>
      <p:ext uri="{BB962C8B-B14F-4D97-AF65-F5344CB8AC3E}">
        <p14:creationId xmlns:p14="http://schemas.microsoft.com/office/powerpoint/2010/main" val="282084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5D62E-9C1E-4711-ADED-54680626A0DC}"/>
              </a:ext>
            </a:extLst>
          </p:cNvPr>
          <p:cNvSpPr>
            <a:spLocks noGrp="1"/>
          </p:cNvSpPr>
          <p:nvPr>
            <p:ph type="title"/>
          </p:nvPr>
        </p:nvSpPr>
        <p:spPr>
          <a:xfrm>
            <a:off x="433465" y="2766218"/>
            <a:ext cx="10515600" cy="1325563"/>
          </a:xfrm>
        </p:spPr>
        <p:txBody>
          <a:bodyPr>
            <a:noAutofit/>
          </a:bodyPr>
          <a:lstStyle/>
          <a:p>
            <a:r>
              <a:rPr lang="en-US" sz="2000" dirty="0"/>
              <a:t>Corresponding Author Information</a:t>
            </a:r>
            <a:br>
              <a:rPr lang="en-US" sz="2000" dirty="0"/>
            </a:br>
            <a:r>
              <a:rPr lang="en-US" sz="2000" dirty="0"/>
              <a:t>Title: Prof, Dr. …….</a:t>
            </a:r>
            <a:r>
              <a:rPr lang="en-US" sz="2000" dirty="0" err="1"/>
              <a:t>etc</a:t>
            </a:r>
            <a:br>
              <a:rPr lang="en-US" sz="2000" dirty="0"/>
            </a:br>
            <a:br>
              <a:rPr lang="en-US" sz="2000" dirty="0"/>
            </a:br>
            <a:r>
              <a:rPr lang="en-US" sz="2000" dirty="0"/>
              <a:t>Author Full name</a:t>
            </a:r>
            <a:br>
              <a:rPr lang="en-US" sz="2000" dirty="0"/>
            </a:br>
            <a:r>
              <a:rPr lang="en-US" sz="2000" dirty="0"/>
              <a:t>Affiliations</a:t>
            </a:r>
            <a:br>
              <a:rPr lang="en-US" sz="2000" dirty="0"/>
            </a:br>
            <a:r>
              <a:rPr lang="en-US" sz="2000" dirty="0"/>
              <a:t>E-mail</a:t>
            </a:r>
            <a:br>
              <a:rPr lang="en-US" sz="2000" dirty="0"/>
            </a:br>
            <a:r>
              <a:rPr lang="en-US" sz="2000" dirty="0"/>
              <a:t>Alternative E-mail</a:t>
            </a:r>
            <a:br>
              <a:rPr lang="en-US" sz="2000" dirty="0"/>
            </a:br>
            <a:r>
              <a:rPr lang="en-US" sz="2000" dirty="0" err="1"/>
              <a:t>Phon</a:t>
            </a:r>
            <a:r>
              <a:rPr lang="en-US" sz="2000" dirty="0"/>
              <a:t> Number with Country Code</a:t>
            </a:r>
            <a:br>
              <a:rPr lang="en-US" sz="2000" dirty="0"/>
            </a:br>
            <a:r>
              <a:rPr lang="en-US" sz="2000" dirty="0"/>
              <a:t>Manuscript Information</a:t>
            </a:r>
            <a:br>
              <a:rPr lang="en-US" sz="2000" dirty="0"/>
            </a:br>
            <a:r>
              <a:rPr lang="en-US" sz="2000" dirty="0"/>
              <a:t>Type of Submission </a:t>
            </a:r>
            <a:br>
              <a:rPr lang="en-US" sz="2000" dirty="0"/>
            </a:br>
            <a:r>
              <a:rPr lang="en-US" sz="2000" dirty="0"/>
              <a:t>New Submission </a:t>
            </a:r>
            <a:r>
              <a:rPr lang="ar-IQ" sz="2000" dirty="0"/>
              <a:t>تقديم جديد </a:t>
            </a:r>
            <a:r>
              <a:rPr lang="en-US" sz="2000" dirty="0"/>
              <a:t>First Editor Revisions </a:t>
            </a:r>
            <a:r>
              <a:rPr lang="ar-IQ" sz="2000" dirty="0"/>
              <a:t>اجراء تعديلات المحرر للمرة الاولى </a:t>
            </a:r>
            <a:r>
              <a:rPr lang="en-US" sz="2000" dirty="0"/>
              <a:t>Second Editor Revisions </a:t>
            </a:r>
            <a:r>
              <a:rPr lang="ar-IQ" sz="2000" dirty="0"/>
              <a:t>اجراء تعديلات المحرر للمرة الثانية </a:t>
            </a:r>
            <a:r>
              <a:rPr lang="en-US" sz="2000" dirty="0"/>
              <a:t>First Reviewers Revisions </a:t>
            </a:r>
            <a:r>
              <a:rPr lang="ar-IQ" sz="2000" dirty="0"/>
              <a:t>اجراء تعديلات المقومين للمرة الاولى </a:t>
            </a:r>
            <a:r>
              <a:rPr lang="en-US" sz="2000" dirty="0"/>
              <a:t>Second Reviewers Revisions </a:t>
            </a:r>
            <a:r>
              <a:rPr lang="ar-IQ" sz="2000" dirty="0"/>
              <a:t>اجراء تعديلات المقومين للمرة الثانية </a:t>
            </a:r>
            <a:r>
              <a:rPr lang="en-US" sz="2000" dirty="0"/>
              <a:t>Publishing Revisions one </a:t>
            </a:r>
            <a:r>
              <a:rPr lang="ar-IQ" sz="2000" dirty="0"/>
              <a:t>ملاحظات الناشر الاولى </a:t>
            </a:r>
            <a:r>
              <a:rPr lang="en-US" sz="2000" dirty="0"/>
              <a:t>Publishing Revisions two </a:t>
            </a:r>
            <a:r>
              <a:rPr lang="ar-IQ" sz="2000" dirty="0"/>
              <a:t>ملاحظات الناشر الثانية </a:t>
            </a:r>
            <a:r>
              <a:rPr lang="en-US" sz="2000" dirty="0"/>
              <a:t>other</a:t>
            </a:r>
            <a:br>
              <a:rPr lang="en-US" sz="2000" dirty="0"/>
            </a:br>
            <a:r>
              <a:rPr lang="en-US" sz="2000" dirty="0"/>
              <a:t>Co-Authors if any? (must include full name with title, e-mail, affiliation)</a:t>
            </a:r>
            <a:br>
              <a:rPr lang="en-US" sz="2000" dirty="0"/>
            </a:br>
            <a:r>
              <a:rPr lang="en-US" sz="2000" dirty="0"/>
              <a:t>Manuscript Title</a:t>
            </a:r>
            <a:br>
              <a:rPr lang="en-US" sz="2000" dirty="0"/>
            </a:br>
            <a:r>
              <a:rPr lang="en-US" sz="2000" dirty="0"/>
              <a:t>Manuscript specialization in general</a:t>
            </a:r>
            <a:br>
              <a:rPr lang="en-US" sz="2000" dirty="0"/>
            </a:br>
            <a:r>
              <a:rPr lang="en-US" sz="2000" dirty="0"/>
              <a:t>Upload Manuscript (DOC or DOCX</a:t>
            </a:r>
            <a:br>
              <a:rPr lang="en-US" sz="2000" dirty="0"/>
            </a:br>
            <a:r>
              <a:rPr lang="en-US" sz="2000" dirty="0"/>
              <a:t>)</a:t>
            </a:r>
            <a:br>
              <a:rPr lang="en-US" sz="2000" dirty="0"/>
            </a:br>
            <a:r>
              <a:rPr lang="en-US" sz="2000" dirty="0"/>
              <a:t>Choose a file</a:t>
            </a:r>
            <a:endParaRPr lang="ar-IQ" sz="2000" dirty="0"/>
          </a:p>
        </p:txBody>
      </p:sp>
    </p:spTree>
    <p:extLst>
      <p:ext uri="{BB962C8B-B14F-4D97-AF65-F5344CB8AC3E}">
        <p14:creationId xmlns:p14="http://schemas.microsoft.com/office/powerpoint/2010/main" val="341325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44</Words>
  <Application>Microsoft Office PowerPoint</Application>
  <PresentationFormat>Widescreen</PresentationFormat>
  <Paragraphs>18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  دورة إدارة وتصنيف المجلات-المستوى الاول برعاية جامعة كويا والشبكة السويدية العراقية وريكة لتصنيف وإدارة المجلات 30-3-2020</vt:lpstr>
      <vt:lpstr>PowerPoint Presentation</vt:lpstr>
      <vt:lpstr>شكر وتقدير للجهات الراعية للدورة -جامعة كويا -الشبكة السويدية العراقية -قاعدة بيانات ريكة العالمية    RIKE  لادارة وتصنيف المجلات</vt:lpstr>
      <vt:lpstr>  دورة إدارة وتصنيف المجلات-المستوى الاول المحاضرة الاولى   30-3-2020 عملية تقديم البحث للمجلات العلمية   </vt:lpstr>
      <vt:lpstr>يرجى ملاحظة ان هناك ملف صوتي  خارج هذا الملف يمكنكم الاستماع اليه  حيث يشرح صفحات هذا العرض</vt:lpstr>
      <vt:lpstr>http://tj-es.com/submitarticle/ نموذج لتقديم بحث الكترونيا</vt:lpstr>
      <vt:lpstr>PowerPoint Presentation</vt:lpstr>
      <vt:lpstr>Checklist 1 The submission has not been previously published, nor is it before another journal for consideration (or an explanation has been provided in Comments to the Editor). 2 The submission file is in Open Office, Microsoft Word, RTF, or Word Perfect document file format. 3 Where available, URLs for the references have been provided. Preferred to use EndNote program 4 The text is 1.5 spaced; uses a 12-point font A4 papers; employs italics, rather than underlining (except with URL addresses); and all illustrations, figures, and tables are placed within the text at the appropriate points, rather than at the end. 5 The text adheres to the stylistic and bibliographic requirements outlined in the Author Guidelines. 6 If submitting to a peer-reviewed section of the journal, the instructions in Ensuring a Blind Review have been followed. 7 I read Author Guidline 8 The article writing according to TJES template ( can download it from her http://tj-es.com/wp-content/uploads/template/TJESTemplate.docx) يجب ان يكون البحث مطبوعا وفق ملف فورمات المجلة الذي يمكن تحميله من الرابط اعلاه بخلافه سوف يتم اهمال البحث</vt:lpstr>
      <vt:lpstr>Corresponding Author Information Title: Prof, Dr. …….etc  Author Full name Affiliations E-mail Alternative E-mail Phon Number with Country Code Manuscript Information Type of Submission  New Submission تقديم جديد First Editor Revisions اجراء تعديلات المحرر للمرة الاولى Second Editor Revisions اجراء تعديلات المحرر للمرة الثانية First Reviewers Revisions اجراء تعديلات المقومين للمرة الاولى Second Reviewers Revisions اجراء تعديلات المقومين للمرة الثانية Publishing Revisions one ملاحظات الناشر الاولى Publishing Revisions two ملاحظات الناشر الثانية other Co-Authors if any? (must include full name with title, e-mail, affiliation) Manuscript Title Manuscript specialization in general Upload Manuscript (DOC or DOCX ) Choose a file</vt:lpstr>
      <vt:lpstr>Editorial board -First Screen -Similarity rate -Send to reviewer</vt:lpstr>
      <vt:lpstr>Review Form http://www.tj-es.com/tjesreviewform  Step 1 Reviewer information  Title  Reviewer Full name Affiliations E-mail Alternative E-mail Phon Number with Country Code Research interests Manuscript Information Manuscript Title Manuscript Code NEXT STEP </vt:lpstr>
      <vt:lpstr>Review Form http://www.tj-es.com/tjesreviewform  Step 2 Review Form Please select a number to indicate your level of agreement with the following questions. Select the lowest value (1) to indicate that you disagree entirely, or the highest value (5) to indicate that you agree completely.  The Manuscript is within the scope of TJES journal 1 2 3 4 5 The Manuscript title reflects the content and purpose of the research. 1 2 3 4 5 Your comments about Manuscript title The abstract includes information important for understanding the content of the Manuscript. 1 2 3 4 5 Your comments about abstract The introduction clearly defines the purpose and objective of the work 1 2 3 4 5 Your comments about the introduction A review of previous researches are good and up to date 1 2 3 4 5 Your comments about review of previous researches </vt:lpstr>
      <vt:lpstr> The results and discussions are adequate 1 2 3 4 5 your comments about results and discussions The conclusions is based and contributes to the discharge of treated problems 1 2 3 4 5 Your comments about conclusions The references reflect the topicality of the article, and up to date 1 2 3 4 5 your comments about references The Manuscript is free of technical errors 1 2 3 4 5 The Manuscript is clearly readable 1 2 3 4 5 Your comments about 1-The Manuscript is clearly readable and 2-The Manuscript is free of technical errors </vt:lpstr>
      <vt:lpstr> 1 2 3 4 5 your comments about results and discussions The conclusions is based and contributes to the discharge of treated problems 1 2 3 4 5 Your comments about conclusions The references reflect the topicality of the article, and up to date 1 2 3 4 5 your comments about references The Manuscript is free of technical errors 1 2 3 4 5 The Manuscript is clearly readable 1 2 3 4 5 Your comments about 1-The Manuscript is clearly readable and 2-The Manuscript is free of technical errors The figures are clear &amp; do clearly convey the intended message. 1 2 3 4 5 Please evaluate the number of figures that accompany this manuscript Figures and text are well-balanced and complementary insufficient to illustrate concepts Not all data is represented graphically that should be Some illustration are redundant figures are not needed for this subject matter included figures are irrelevant to the subject matter The Tables are clear &amp; do clearly convey the intended message. 1 2 3 4 5</vt:lpstr>
      <vt:lpstr> Decision  -Reject -Accept with major correction -Accept with minor correction</vt:lpstr>
      <vt:lpstr>شكرا لحسن اصغائكم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TJES</dc:creator>
  <cp:lastModifiedBy>TJES</cp:lastModifiedBy>
  <cp:revision>32</cp:revision>
  <dcterms:created xsi:type="dcterms:W3CDTF">2020-03-09T19:52:52Z</dcterms:created>
  <dcterms:modified xsi:type="dcterms:W3CDTF">2020-03-30T17:56:51Z</dcterms:modified>
</cp:coreProperties>
</file>